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8"/>
  </p:notesMasterIdLst>
  <p:handoutMasterIdLst>
    <p:handoutMasterId r:id="rId9"/>
  </p:handoutMasterIdLst>
  <p:sldIdLst>
    <p:sldId id="257" r:id="rId5"/>
    <p:sldId id="256" r:id="rId6"/>
    <p:sldId id="258" r:id="rId7"/>
  </p:sldIdLst>
  <p:sldSz cx="21945600" cy="32918400"/>
  <p:notesSz cx="6858000" cy="9144000"/>
  <p:embeddedFontLst>
    <p:embeddedFont>
      <p:font typeface="Montserrat" panose="00000500000000000000" pitchFamily="2" charset="0"/>
      <p:regular r:id="rId10"/>
      <p:bold r:id="rId11"/>
      <p:italic r:id="rId12"/>
      <p:boldItalic r:id="rId13"/>
    </p:embeddedFont>
    <p:embeddedFont>
      <p:font typeface="Montserrat Light" panose="00000400000000000000" pitchFamily="2" charset="0"/>
      <p:regular r:id="rId14"/>
      <p:italic r:id="rId15"/>
    </p:embeddedFont>
    <p:embeddedFont>
      <p:font typeface="Montserrat Medium" panose="00000600000000000000" pitchFamily="2" charset="0"/>
      <p:regular r:id="rId16"/>
      <p:italic r:id="rId17"/>
    </p:embeddedFont>
    <p:embeddedFont>
      <p:font typeface="Montserrat SemiBold" panose="00000700000000000000" pitchFamily="2" charset="0"/>
      <p:bold r:id="rId18"/>
      <p:boldItalic r:id="rId19"/>
    </p:embeddedFont>
    <p:embeddedFont>
      <p:font typeface="Open Sans" panose="020B0606030504020204" pitchFamily="34" charset="0"/>
      <p:regular r:id="rId20"/>
      <p:bold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6768">
          <p15:clr>
            <a:srgbClr val="A4A3A4"/>
          </p15:clr>
        </p15:guide>
        <p15:guide id="3" pos="7056">
          <p15:clr>
            <a:srgbClr val="A4A3A4"/>
          </p15:clr>
        </p15:guide>
        <p15:guide id="4" pos="288">
          <p15:clr>
            <a:srgbClr val="A4A3A4"/>
          </p15:clr>
        </p15:guide>
        <p15:guide id="5" pos="13536">
          <p15:clr>
            <a:srgbClr val="A4A3A4"/>
          </p15:clr>
        </p15:guide>
        <p15:guide id="6" orient="horz" pos="20448">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KTiq2fV+U6kxXdAo9ya7j+z0g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59" autoAdjust="0"/>
    <p:restoredTop sz="94659"/>
  </p:normalViewPr>
  <p:slideViewPr>
    <p:cSldViewPr snapToGrid="0">
      <p:cViewPr varScale="1">
        <p:scale>
          <a:sx n="21" d="100"/>
          <a:sy n="21" d="100"/>
        </p:scale>
        <p:origin x="1272" y="258"/>
      </p:cViewPr>
      <p:guideLst>
        <p:guide orient="horz" pos="10368"/>
        <p:guide pos="6768"/>
        <p:guide pos="7056"/>
        <p:guide pos="288"/>
        <p:guide pos="13536"/>
        <p:guide orient="horz" pos="20448"/>
      </p:guideLst>
    </p:cSldViewPr>
  </p:slideViewPr>
  <p:notesTextViewPr>
    <p:cViewPr>
      <p:scale>
        <a:sx n="1" d="1"/>
        <a:sy n="1" d="1"/>
      </p:scale>
      <p:origin x="0" y="0"/>
    </p:cViewPr>
  </p:notesTextViewPr>
  <p:notesViewPr>
    <p:cSldViewPr snapToGrid="0">
      <p:cViewPr varScale="1">
        <p:scale>
          <a:sx n="85" d="100"/>
          <a:sy n="85" d="100"/>
        </p:scale>
        <p:origin x="1286"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6.fntdata"/><Relationship Id="rId28" Type="http://customschemas.google.com/relationships/presentationmetadata" Target="meta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[Book1]Sheet1!$D$7</c:f>
              <c:strCache>
                <c:ptCount val="1"/>
                <c:pt idx="0">
                  <c:v>Reading</c:v>
                </c:pt>
              </c:strCache>
            </c:strRef>
          </c:tx>
          <c:spPr>
            <a:solidFill>
              <a:schemeClr val="accent1"/>
            </a:solidFill>
            <a:ln>
              <a:noFill/>
            </a:ln>
            <a:effectLst/>
          </c:spPr>
          <c:invertIfNegative val="0"/>
          <c:cat>
            <c:strRef>
              <c:f>[Book1]Sheet1!$C$8:$C$10</c:f>
              <c:strCache>
                <c:ptCount val="3"/>
                <c:pt idx="0">
                  <c:v>Before</c:v>
                </c:pt>
                <c:pt idx="1">
                  <c:v>During</c:v>
                </c:pt>
                <c:pt idx="2">
                  <c:v>After</c:v>
                </c:pt>
              </c:strCache>
            </c:strRef>
          </c:cat>
          <c:val>
            <c:numRef>
              <c:f>[Book1]Sheet1!$D$8:$D$10</c:f>
              <c:numCache>
                <c:formatCode>General</c:formatCode>
                <c:ptCount val="3"/>
                <c:pt idx="0">
                  <c:v>10</c:v>
                </c:pt>
                <c:pt idx="1">
                  <c:v>18</c:v>
                </c:pt>
                <c:pt idx="2">
                  <c:v>29</c:v>
                </c:pt>
              </c:numCache>
            </c:numRef>
          </c:val>
          <c:extLst>
            <c:ext xmlns:c16="http://schemas.microsoft.com/office/drawing/2014/chart" uri="{C3380CC4-5D6E-409C-BE32-E72D297353CC}">
              <c16:uniqueId val="{00000000-B4A8-4084-82AD-97569F41EAE6}"/>
            </c:ext>
          </c:extLst>
        </c:ser>
        <c:ser>
          <c:idx val="1"/>
          <c:order val="1"/>
          <c:tx>
            <c:strRef>
              <c:f>[Book1]Sheet1!$E$7</c:f>
              <c:strCache>
                <c:ptCount val="1"/>
                <c:pt idx="0">
                  <c:v>Writing</c:v>
                </c:pt>
              </c:strCache>
            </c:strRef>
          </c:tx>
          <c:spPr>
            <a:solidFill>
              <a:schemeClr val="accent2"/>
            </a:solidFill>
            <a:ln>
              <a:noFill/>
            </a:ln>
            <a:effectLst/>
          </c:spPr>
          <c:invertIfNegative val="0"/>
          <c:cat>
            <c:strRef>
              <c:f>[Book1]Sheet1!$C$8:$C$10</c:f>
              <c:strCache>
                <c:ptCount val="3"/>
                <c:pt idx="0">
                  <c:v>Before</c:v>
                </c:pt>
                <c:pt idx="1">
                  <c:v>During</c:v>
                </c:pt>
                <c:pt idx="2">
                  <c:v>After</c:v>
                </c:pt>
              </c:strCache>
            </c:strRef>
          </c:cat>
          <c:val>
            <c:numRef>
              <c:f>[Book1]Sheet1!$E$8:$E$10</c:f>
              <c:numCache>
                <c:formatCode>General</c:formatCode>
                <c:ptCount val="3"/>
                <c:pt idx="0">
                  <c:v>16</c:v>
                </c:pt>
                <c:pt idx="1">
                  <c:v>22</c:v>
                </c:pt>
                <c:pt idx="2">
                  <c:v>37</c:v>
                </c:pt>
              </c:numCache>
            </c:numRef>
          </c:val>
          <c:extLst>
            <c:ext xmlns:c16="http://schemas.microsoft.com/office/drawing/2014/chart" uri="{C3380CC4-5D6E-409C-BE32-E72D297353CC}">
              <c16:uniqueId val="{00000001-B4A8-4084-82AD-97569F41EAE6}"/>
            </c:ext>
          </c:extLst>
        </c:ser>
        <c:dLbls>
          <c:showLegendKey val="0"/>
          <c:showVal val="0"/>
          <c:showCatName val="0"/>
          <c:showSerName val="0"/>
          <c:showPercent val="0"/>
          <c:showBubbleSize val="0"/>
        </c:dLbls>
        <c:gapWidth val="100"/>
        <c:axId val="443231328"/>
        <c:axId val="443471168"/>
      </c:barChart>
      <c:catAx>
        <c:axId val="4432313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43471168"/>
        <c:crosses val="autoZero"/>
        <c:auto val="1"/>
        <c:lblAlgn val="ctr"/>
        <c:lblOffset val="100"/>
        <c:noMultiLvlLbl val="0"/>
      </c:catAx>
      <c:valAx>
        <c:axId val="443471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pPr>
                <a:r>
                  <a:rPr lang="en-US"/>
                  <a:t>Time (Minutes)</a:t>
                </a: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43231328"/>
        <c:crosses val="autoZero"/>
        <c:crossBetween val="between"/>
        <c:majorUnit val="10"/>
      </c:valAx>
      <c:spPr>
        <a:noFill/>
        <a:ln>
          <a:noFill/>
        </a:ln>
        <a:effectLst/>
      </c:spPr>
    </c:plotArea>
    <c:legend>
      <c:legendPos val="l"/>
      <c:layout>
        <c:manualLayout>
          <c:xMode val="edge"/>
          <c:yMode val="edge"/>
          <c:x val="0.20285087719298245"/>
          <c:y val="7.3498909783233854E-2"/>
          <c:w val="0.22974613781829903"/>
          <c:h val="0.15931245287079515"/>
        </c:manualLayout>
      </c:layout>
      <c:overlay val="1"/>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24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D326F7-001F-71DD-3379-4118B7EC3C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C71670-BB55-54F5-720F-B588E2FA99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BE2BE8-D543-4BDB-AF73-0E5B00884D20}" type="datetimeFigureOut">
              <a:rPr lang="en-US" smtClean="0"/>
              <a:t>2/25/2026</a:t>
            </a:fld>
            <a:endParaRPr lang="en-US"/>
          </a:p>
        </p:txBody>
      </p:sp>
      <p:sp>
        <p:nvSpPr>
          <p:cNvPr id="4" name="Footer Placeholder 3">
            <a:extLst>
              <a:ext uri="{FF2B5EF4-FFF2-40B4-BE49-F238E27FC236}">
                <a16:creationId xmlns:a16="http://schemas.microsoft.com/office/drawing/2014/main" id="{4B2EBB66-F80D-BE36-8B4F-38DE3C2422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17A1FA-3485-C32A-E36D-B1B32C420D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BE2FB8-FE31-4610-927F-EA4299FD23CD}" type="slidenum">
              <a:rPr lang="en-US" smtClean="0"/>
              <a:t>‹#›</a:t>
            </a:fld>
            <a:endParaRPr lang="en-US"/>
          </a:p>
        </p:txBody>
      </p:sp>
    </p:spTree>
    <p:extLst>
      <p:ext uri="{BB962C8B-B14F-4D97-AF65-F5344CB8AC3E}">
        <p14:creationId xmlns:p14="http://schemas.microsoft.com/office/powerpoint/2010/main" val="482675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 name="Google Shape;44;p2: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 name="Google Shape;17;p1: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3: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ster">
  <p:cSld name="Poster">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529045" y="261257"/>
            <a:ext cx="12122084" cy="1959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Montserrat Semi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Rectangle 2">
            <a:extLst>
              <a:ext uri="{FF2B5EF4-FFF2-40B4-BE49-F238E27FC236}">
                <a16:creationId xmlns:a16="http://schemas.microsoft.com/office/drawing/2014/main" id="{70F759E8-90CB-67B4-6164-74BC6E0D2A7A}"/>
              </a:ext>
            </a:extLst>
          </p:cNvPr>
          <p:cNvSpPr/>
          <p:nvPr userDrawn="1"/>
        </p:nvSpPr>
        <p:spPr>
          <a:xfrm>
            <a:off x="0" y="-1"/>
            <a:ext cx="15044924" cy="2535297"/>
          </a:xfrm>
          <a:prstGeom prst="rect">
            <a:avLst/>
          </a:prstGeom>
          <a:solidFill>
            <a:srgbClr val="11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060350EC-DA8A-9B02-45C5-A8A43A5A2769}"/>
              </a:ext>
            </a:extLst>
          </p:cNvPr>
          <p:cNvSpPr/>
          <p:nvPr userDrawn="1"/>
        </p:nvSpPr>
        <p:spPr>
          <a:xfrm>
            <a:off x="13143578" y="0"/>
            <a:ext cx="982255" cy="2535298"/>
          </a:xfrm>
          <a:prstGeom prst="parallelogram">
            <a:avLst>
              <a:gd name="adj" fmla="val 9058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p4"/>
          <p:cNvSpPr txBox="1">
            <a:spLocks noGrp="1"/>
          </p:cNvSpPr>
          <p:nvPr>
            <p:ph type="title"/>
          </p:nvPr>
        </p:nvSpPr>
        <p:spPr>
          <a:xfrm>
            <a:off x="1508760" y="1752607"/>
            <a:ext cx="1892808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0560"/>
              <a:buFont typeface="Montserrat SemiBold"/>
              <a:buNone/>
              <a:defRPr sz="10560" b="0" i="0" u="none" strike="noStrike" cap="non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4"/>
          <p:cNvSpPr txBox="1">
            <a:spLocks noGrp="1"/>
          </p:cNvSpPr>
          <p:nvPr>
            <p:ph type="body" idx="1"/>
          </p:nvPr>
        </p:nvSpPr>
        <p:spPr>
          <a:xfrm>
            <a:off x="1508760" y="8763000"/>
            <a:ext cx="18928080" cy="20886422"/>
          </a:xfrm>
          <a:prstGeom prst="rect">
            <a:avLst/>
          </a:prstGeom>
          <a:noFill/>
          <a:ln>
            <a:noFill/>
          </a:ln>
        </p:spPr>
        <p:txBody>
          <a:bodyPr spcFirstLastPara="1" wrap="square" lIns="91425" tIns="45700" rIns="91425" bIns="45700" anchor="t" anchorCtr="0">
            <a:normAutofit/>
          </a:bodyPr>
          <a:lstStyle>
            <a:lvl1pPr marL="457200" marR="0" lvl="0" indent="-655320" algn="l" rtl="0">
              <a:lnSpc>
                <a:spcPct val="90000"/>
              </a:lnSpc>
              <a:spcBef>
                <a:spcPts val="2400"/>
              </a:spcBef>
              <a:spcAft>
                <a:spcPts val="0"/>
              </a:spcAft>
              <a:buClr>
                <a:schemeClr val="dk1"/>
              </a:buClr>
              <a:buSzPts val="6720"/>
              <a:buFont typeface="Arial"/>
              <a:buChar char="•"/>
              <a:defRPr sz="6719" b="0" i="0" u="none" strike="noStrike" cap="none">
                <a:solidFill>
                  <a:schemeClr val="dk1"/>
                </a:solidFill>
                <a:latin typeface="Montserrat Medium"/>
                <a:ea typeface="Montserrat Medium"/>
                <a:cs typeface="Montserrat Medium"/>
                <a:sym typeface="Montserrat Medium"/>
              </a:defRPr>
            </a:lvl1pPr>
            <a:lvl2pPr marL="914400" marR="0" lvl="1" indent="-594360" algn="l" rtl="0">
              <a:lnSpc>
                <a:spcPct val="90000"/>
              </a:lnSpc>
              <a:spcBef>
                <a:spcPts val="1200"/>
              </a:spcBef>
              <a:spcAft>
                <a:spcPts val="0"/>
              </a:spcAft>
              <a:buClr>
                <a:schemeClr val="dk1"/>
              </a:buClr>
              <a:buSzPts val="5760"/>
              <a:buFont typeface="Arial"/>
              <a:buChar char="•"/>
              <a:defRPr sz="5760" b="0" i="0" u="none" strike="noStrike" cap="none">
                <a:solidFill>
                  <a:schemeClr val="dk1"/>
                </a:solidFill>
                <a:latin typeface="Montserrat Medium"/>
                <a:ea typeface="Montserrat Medium"/>
                <a:cs typeface="Montserrat Medium"/>
                <a:sym typeface="Montserrat Medium"/>
              </a:defRPr>
            </a:lvl2pPr>
            <a:lvl3pPr marL="1371600" marR="0" lvl="2" indent="-533400" algn="l" rtl="0">
              <a:lnSpc>
                <a:spcPct val="90000"/>
              </a:lnSpc>
              <a:spcBef>
                <a:spcPts val="1200"/>
              </a:spcBef>
              <a:spcAft>
                <a:spcPts val="0"/>
              </a:spcAft>
              <a:buClr>
                <a:schemeClr val="dk1"/>
              </a:buClr>
              <a:buSzPts val="4800"/>
              <a:buFont typeface="Arial"/>
              <a:buChar char="•"/>
              <a:defRPr sz="4800" b="0" i="0" u="none" strike="noStrike" cap="none">
                <a:solidFill>
                  <a:schemeClr val="dk1"/>
                </a:solidFill>
                <a:latin typeface="Montserrat Medium"/>
                <a:ea typeface="Montserrat Medium"/>
                <a:cs typeface="Montserrat Medium"/>
                <a:sym typeface="Montserrat Medium"/>
              </a:defRPr>
            </a:lvl3pPr>
            <a:lvl4pPr marL="1828800" marR="0" lvl="3" indent="-502919" algn="l" rtl="0">
              <a:lnSpc>
                <a:spcPct val="90000"/>
              </a:lnSpc>
              <a:spcBef>
                <a:spcPts val="1200"/>
              </a:spcBef>
              <a:spcAft>
                <a:spcPts val="0"/>
              </a:spcAft>
              <a:buClr>
                <a:schemeClr val="dk1"/>
              </a:buClr>
              <a:buSzPts val="4320"/>
              <a:buFont typeface="Arial"/>
              <a:buChar char="•"/>
              <a:defRPr sz="4320" b="0" i="0" u="none" strike="noStrike" cap="none">
                <a:solidFill>
                  <a:schemeClr val="dk1"/>
                </a:solidFill>
                <a:latin typeface="Montserrat Medium"/>
                <a:ea typeface="Montserrat Medium"/>
                <a:cs typeface="Montserrat Medium"/>
                <a:sym typeface="Montserrat Medium"/>
              </a:defRPr>
            </a:lvl4pPr>
            <a:lvl5pPr marL="2286000" marR="0" lvl="4" indent="-502920" algn="l" rtl="0">
              <a:lnSpc>
                <a:spcPct val="90000"/>
              </a:lnSpc>
              <a:spcBef>
                <a:spcPts val="1200"/>
              </a:spcBef>
              <a:spcAft>
                <a:spcPts val="0"/>
              </a:spcAft>
              <a:buClr>
                <a:schemeClr val="dk1"/>
              </a:buClr>
              <a:buSzPts val="4320"/>
              <a:buFont typeface="Arial"/>
              <a:buChar char="•"/>
              <a:defRPr sz="4320" b="0" i="0" u="none" strike="noStrike" cap="none">
                <a:solidFill>
                  <a:schemeClr val="dk1"/>
                </a:solidFill>
                <a:latin typeface="Montserrat Medium"/>
                <a:ea typeface="Montserrat Medium"/>
                <a:cs typeface="Montserrat Medium"/>
                <a:sym typeface="Montserrat Medium"/>
              </a:defRPr>
            </a:lvl5pPr>
            <a:lvl6pPr marL="2743200" marR="0" lvl="5" indent="-502920" algn="l" rtl="0">
              <a:lnSpc>
                <a:spcPct val="90000"/>
              </a:lnSpc>
              <a:spcBef>
                <a:spcPts val="1200"/>
              </a:spcBef>
              <a:spcAft>
                <a:spcPts val="0"/>
              </a:spcAft>
              <a:buClr>
                <a:schemeClr val="dk1"/>
              </a:buClr>
              <a:buSzPts val="4320"/>
              <a:buFont typeface="Arial"/>
              <a:buChar char="•"/>
              <a:defRPr sz="4320" b="0" i="0" u="none" strike="noStrike" cap="none">
                <a:solidFill>
                  <a:schemeClr val="dk1"/>
                </a:solidFill>
                <a:latin typeface="Montserrat Medium"/>
                <a:ea typeface="Montserrat Medium"/>
                <a:cs typeface="Montserrat Medium"/>
                <a:sym typeface="Montserrat Medium"/>
              </a:defRPr>
            </a:lvl6pPr>
            <a:lvl7pPr marL="3200400" marR="0" lvl="6" indent="-502920" algn="l" rtl="0">
              <a:lnSpc>
                <a:spcPct val="90000"/>
              </a:lnSpc>
              <a:spcBef>
                <a:spcPts val="1200"/>
              </a:spcBef>
              <a:spcAft>
                <a:spcPts val="0"/>
              </a:spcAft>
              <a:buClr>
                <a:schemeClr val="dk1"/>
              </a:buClr>
              <a:buSzPts val="4320"/>
              <a:buFont typeface="Arial"/>
              <a:buChar char="•"/>
              <a:defRPr sz="4320" b="0" i="0" u="none" strike="noStrike" cap="none">
                <a:solidFill>
                  <a:schemeClr val="dk1"/>
                </a:solidFill>
                <a:latin typeface="Montserrat Medium"/>
                <a:ea typeface="Montserrat Medium"/>
                <a:cs typeface="Montserrat Medium"/>
                <a:sym typeface="Montserrat Medium"/>
              </a:defRPr>
            </a:lvl7pPr>
            <a:lvl8pPr marL="3657600" marR="0" lvl="7" indent="-502920" algn="l" rtl="0">
              <a:lnSpc>
                <a:spcPct val="90000"/>
              </a:lnSpc>
              <a:spcBef>
                <a:spcPts val="1200"/>
              </a:spcBef>
              <a:spcAft>
                <a:spcPts val="0"/>
              </a:spcAft>
              <a:buClr>
                <a:schemeClr val="dk1"/>
              </a:buClr>
              <a:buSzPts val="4320"/>
              <a:buFont typeface="Arial"/>
              <a:buChar char="•"/>
              <a:defRPr sz="4320" b="0" i="0" u="none" strike="noStrike" cap="none">
                <a:solidFill>
                  <a:schemeClr val="dk1"/>
                </a:solidFill>
                <a:latin typeface="Montserrat Medium"/>
                <a:ea typeface="Montserrat Medium"/>
                <a:cs typeface="Montserrat Medium"/>
                <a:sym typeface="Montserrat Medium"/>
              </a:defRPr>
            </a:lvl8pPr>
            <a:lvl9pPr marL="4114800" marR="0" lvl="8" indent="-502920" algn="l" rtl="0">
              <a:lnSpc>
                <a:spcPct val="90000"/>
              </a:lnSpc>
              <a:spcBef>
                <a:spcPts val="1200"/>
              </a:spcBef>
              <a:spcAft>
                <a:spcPts val="0"/>
              </a:spcAft>
              <a:buClr>
                <a:schemeClr val="dk1"/>
              </a:buClr>
              <a:buSzPts val="4320"/>
              <a:buFont typeface="Arial"/>
              <a:buChar char="•"/>
              <a:defRPr sz="4320" b="0" i="0" u="none" strike="noStrike" cap="none">
                <a:solidFill>
                  <a:schemeClr val="dk1"/>
                </a:solidFill>
                <a:latin typeface="Montserrat Medium"/>
                <a:ea typeface="Montserrat Medium"/>
                <a:cs typeface="Montserrat Medium"/>
                <a:sym typeface="Montserrat Medium"/>
              </a:defRPr>
            </a:lvl9pPr>
          </a:lstStyle>
          <a:p>
            <a:endParaRPr/>
          </a:p>
        </p:txBody>
      </p:sp>
      <p:sp>
        <p:nvSpPr>
          <p:cNvPr id="8" name="Google Shape;8;p4"/>
          <p:cNvSpPr txBox="1">
            <a:spLocks noGrp="1"/>
          </p:cNvSpPr>
          <p:nvPr>
            <p:ph type="dt" idx="10"/>
          </p:nvPr>
        </p:nvSpPr>
        <p:spPr>
          <a:xfrm>
            <a:off x="1508760" y="30510487"/>
            <a:ext cx="493776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80" b="0" i="0" u="none" strike="noStrike" cap="none">
                <a:solidFill>
                  <a:srgbClr val="757575"/>
                </a:solidFill>
                <a:latin typeface="Montserrat Medium"/>
                <a:ea typeface="Montserrat Medium"/>
                <a:cs typeface="Montserrat Medium"/>
                <a:sym typeface="Montserrat Medium"/>
              </a:defRPr>
            </a:lvl1pPr>
            <a:lvl2pPr marR="0" lvl="1"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2pPr>
            <a:lvl3pPr marR="0" lvl="2"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3pPr>
            <a:lvl4pPr marR="0" lvl="3"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4pPr>
            <a:lvl5pPr marR="0" lvl="4"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5pPr>
            <a:lvl6pPr marR="0" lvl="5"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6pPr>
            <a:lvl7pPr marR="0" lvl="6"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7pPr>
            <a:lvl8pPr marR="0" lvl="7"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8pPr>
            <a:lvl9pPr marR="0" lvl="8"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9pPr>
          </a:lstStyle>
          <a:p>
            <a:endParaRPr/>
          </a:p>
        </p:txBody>
      </p:sp>
      <p:sp>
        <p:nvSpPr>
          <p:cNvPr id="9" name="Google Shape;9;p4"/>
          <p:cNvSpPr txBox="1">
            <a:spLocks noGrp="1"/>
          </p:cNvSpPr>
          <p:nvPr>
            <p:ph type="ftr" idx="11"/>
          </p:nvPr>
        </p:nvSpPr>
        <p:spPr>
          <a:xfrm>
            <a:off x="7269480" y="30510487"/>
            <a:ext cx="740664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880" b="0" i="0" u="none" strike="noStrike" cap="none">
                <a:solidFill>
                  <a:srgbClr val="757575"/>
                </a:solidFill>
                <a:latin typeface="Montserrat Medium"/>
                <a:ea typeface="Montserrat Medium"/>
                <a:cs typeface="Montserrat Medium"/>
                <a:sym typeface="Montserrat Medium"/>
              </a:defRPr>
            </a:lvl1pPr>
            <a:lvl2pPr marR="0" lvl="1"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2pPr>
            <a:lvl3pPr marR="0" lvl="2"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3pPr>
            <a:lvl4pPr marR="0" lvl="3"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4pPr>
            <a:lvl5pPr marR="0" lvl="4"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5pPr>
            <a:lvl6pPr marR="0" lvl="5"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6pPr>
            <a:lvl7pPr marR="0" lvl="6"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7pPr>
            <a:lvl8pPr marR="0" lvl="7"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8pPr>
            <a:lvl9pPr marR="0" lvl="8"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9pPr>
          </a:lstStyle>
          <a:p>
            <a:endParaRPr/>
          </a:p>
        </p:txBody>
      </p:sp>
      <p:sp>
        <p:nvSpPr>
          <p:cNvPr id="10" name="Google Shape;10;p4"/>
          <p:cNvSpPr txBox="1">
            <a:spLocks noGrp="1"/>
          </p:cNvSpPr>
          <p:nvPr>
            <p:ph type="sldNum" idx="12"/>
          </p:nvPr>
        </p:nvSpPr>
        <p:spPr>
          <a:xfrm>
            <a:off x="15499080" y="30510487"/>
            <a:ext cx="493776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880" b="0" i="0" u="none" strike="noStrike" cap="none">
                <a:solidFill>
                  <a:srgbClr val="757575"/>
                </a:solidFill>
                <a:latin typeface="Montserrat Medium"/>
                <a:ea typeface="Montserrat Medium"/>
                <a:cs typeface="Montserrat Medium"/>
                <a:sym typeface="Montserrat Medium"/>
              </a:defRPr>
            </a:lvl1pPr>
            <a:lvl2pPr marL="0" marR="0" lvl="1" indent="0" algn="r" rtl="0">
              <a:spcBef>
                <a:spcPts val="0"/>
              </a:spcBef>
              <a:buNone/>
              <a:defRPr sz="2880" b="0" i="0" u="none" strike="noStrike" cap="none">
                <a:solidFill>
                  <a:srgbClr val="757575"/>
                </a:solidFill>
                <a:latin typeface="Montserrat Medium"/>
                <a:ea typeface="Montserrat Medium"/>
                <a:cs typeface="Montserrat Medium"/>
                <a:sym typeface="Montserrat Medium"/>
              </a:defRPr>
            </a:lvl2pPr>
            <a:lvl3pPr marL="0" marR="0" lvl="2" indent="0" algn="r" rtl="0">
              <a:spcBef>
                <a:spcPts val="0"/>
              </a:spcBef>
              <a:buNone/>
              <a:defRPr sz="2880" b="0" i="0" u="none" strike="noStrike" cap="none">
                <a:solidFill>
                  <a:srgbClr val="757575"/>
                </a:solidFill>
                <a:latin typeface="Montserrat Medium"/>
                <a:ea typeface="Montserrat Medium"/>
                <a:cs typeface="Montserrat Medium"/>
                <a:sym typeface="Montserrat Medium"/>
              </a:defRPr>
            </a:lvl3pPr>
            <a:lvl4pPr marL="0" marR="0" lvl="3" indent="0" algn="r" rtl="0">
              <a:spcBef>
                <a:spcPts val="0"/>
              </a:spcBef>
              <a:buNone/>
              <a:defRPr sz="2880" b="0" i="0" u="none" strike="noStrike" cap="none">
                <a:solidFill>
                  <a:srgbClr val="757575"/>
                </a:solidFill>
                <a:latin typeface="Montserrat Medium"/>
                <a:ea typeface="Montserrat Medium"/>
                <a:cs typeface="Montserrat Medium"/>
                <a:sym typeface="Montserrat Medium"/>
              </a:defRPr>
            </a:lvl4pPr>
            <a:lvl5pPr marL="0" marR="0" lvl="4" indent="0" algn="r" rtl="0">
              <a:spcBef>
                <a:spcPts val="0"/>
              </a:spcBef>
              <a:buNone/>
              <a:defRPr sz="2880" b="0" i="0" u="none" strike="noStrike" cap="none">
                <a:solidFill>
                  <a:srgbClr val="757575"/>
                </a:solidFill>
                <a:latin typeface="Montserrat Medium"/>
                <a:ea typeface="Montserrat Medium"/>
                <a:cs typeface="Montserrat Medium"/>
                <a:sym typeface="Montserrat Medium"/>
              </a:defRPr>
            </a:lvl5pPr>
            <a:lvl6pPr marL="0" marR="0" lvl="5" indent="0" algn="r" rtl="0">
              <a:spcBef>
                <a:spcPts val="0"/>
              </a:spcBef>
              <a:buNone/>
              <a:defRPr sz="2880" b="0" i="0" u="none" strike="noStrike" cap="none">
                <a:solidFill>
                  <a:srgbClr val="757575"/>
                </a:solidFill>
                <a:latin typeface="Montserrat Medium"/>
                <a:ea typeface="Montserrat Medium"/>
                <a:cs typeface="Montserrat Medium"/>
                <a:sym typeface="Montserrat Medium"/>
              </a:defRPr>
            </a:lvl6pPr>
            <a:lvl7pPr marL="0" marR="0" lvl="6" indent="0" algn="r" rtl="0">
              <a:spcBef>
                <a:spcPts val="0"/>
              </a:spcBef>
              <a:buNone/>
              <a:defRPr sz="2880" b="0" i="0" u="none" strike="noStrike" cap="none">
                <a:solidFill>
                  <a:srgbClr val="757575"/>
                </a:solidFill>
                <a:latin typeface="Montserrat Medium"/>
                <a:ea typeface="Montserrat Medium"/>
                <a:cs typeface="Montserrat Medium"/>
                <a:sym typeface="Montserrat Medium"/>
              </a:defRPr>
            </a:lvl7pPr>
            <a:lvl8pPr marL="0" marR="0" lvl="7" indent="0" algn="r" rtl="0">
              <a:spcBef>
                <a:spcPts val="0"/>
              </a:spcBef>
              <a:buNone/>
              <a:defRPr sz="2880" b="0" i="0" u="none" strike="noStrike" cap="none">
                <a:solidFill>
                  <a:srgbClr val="757575"/>
                </a:solidFill>
                <a:latin typeface="Montserrat Medium"/>
                <a:ea typeface="Montserrat Medium"/>
                <a:cs typeface="Montserrat Medium"/>
                <a:sym typeface="Montserrat Medium"/>
              </a:defRPr>
            </a:lvl8pPr>
            <a:lvl9pPr marL="0" marR="0" lvl="8" indent="0" algn="r" rtl="0">
              <a:spcBef>
                <a:spcPts val="0"/>
              </a:spcBef>
              <a:buNone/>
              <a:defRPr sz="2880" b="0" i="0" u="none" strike="noStrike" cap="none">
                <a:solidFill>
                  <a:srgbClr val="757575"/>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a:extLst>
              <a:ext uri="{FF2B5EF4-FFF2-40B4-BE49-F238E27FC236}">
                <a16:creationId xmlns:a16="http://schemas.microsoft.com/office/drawing/2014/main" id="{6FEB71AE-360F-6E1E-1388-0A11CD0560E4}"/>
              </a:ext>
            </a:extLst>
          </p:cNvPr>
          <p:cNvPicPr>
            <a:picLocks noChangeAspect="1"/>
          </p:cNvPicPr>
          <p:nvPr userDrawn="1"/>
        </p:nvPicPr>
        <p:blipFill>
          <a:blip r:embed="rId3"/>
          <a:stretch>
            <a:fillRect/>
          </a:stretch>
        </p:blipFill>
        <p:spPr>
          <a:xfrm>
            <a:off x="16118494" y="-278129"/>
            <a:ext cx="5489459" cy="3200407"/>
          </a:xfrm>
          <a:prstGeom prst="rect">
            <a:avLst/>
          </a:prstGeom>
        </p:spPr>
      </p:pic>
      <p:sp>
        <p:nvSpPr>
          <p:cNvPr id="12" name="Parallelogram 11">
            <a:extLst>
              <a:ext uri="{FF2B5EF4-FFF2-40B4-BE49-F238E27FC236}">
                <a16:creationId xmlns:a16="http://schemas.microsoft.com/office/drawing/2014/main" id="{F18814ED-0B4A-8897-388E-EC6748EF1A73}"/>
              </a:ext>
            </a:extLst>
          </p:cNvPr>
          <p:cNvSpPr/>
          <p:nvPr userDrawn="1"/>
        </p:nvSpPr>
        <p:spPr>
          <a:xfrm>
            <a:off x="13190616" y="0"/>
            <a:ext cx="982255" cy="2535298"/>
          </a:xfrm>
          <a:prstGeom prst="parallelogram">
            <a:avLst>
              <a:gd name="adj" fmla="val 9058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602EA011-8CF1-693E-9043-5486073CD229}"/>
              </a:ext>
            </a:extLst>
          </p:cNvPr>
          <p:cNvSpPr/>
          <p:nvPr userDrawn="1"/>
        </p:nvSpPr>
        <p:spPr>
          <a:xfrm>
            <a:off x="13515981" y="0"/>
            <a:ext cx="982255" cy="2535298"/>
          </a:xfrm>
          <a:prstGeom prst="parallelogram">
            <a:avLst>
              <a:gd name="adj" fmla="val 9058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7BBF6C1A-4CFB-25DC-A353-B6AFFB18709B}"/>
              </a:ext>
            </a:extLst>
          </p:cNvPr>
          <p:cNvSpPr/>
          <p:nvPr userDrawn="1"/>
        </p:nvSpPr>
        <p:spPr>
          <a:xfrm>
            <a:off x="14062669" y="0"/>
            <a:ext cx="982255" cy="2535298"/>
          </a:xfrm>
          <a:prstGeom prst="parallelogram">
            <a:avLst>
              <a:gd name="adj" fmla="val 9058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F72437D5-7685-4DC0-4FC5-5842F134F7FB}"/>
              </a:ext>
            </a:extLst>
          </p:cNvPr>
          <p:cNvSpPr/>
          <p:nvPr userDrawn="1"/>
        </p:nvSpPr>
        <p:spPr>
          <a:xfrm>
            <a:off x="14109024" y="0"/>
            <a:ext cx="1915173" cy="2535298"/>
          </a:xfrm>
          <a:prstGeom prst="parallelogram">
            <a:avLst>
              <a:gd name="adj" fmla="val 4681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C0F47BB1-582A-2C6E-3BF9-88B4E7B8B047}"/>
              </a:ext>
            </a:extLst>
          </p:cNvPr>
          <p:cNvSpPr/>
          <p:nvPr userDrawn="1"/>
        </p:nvSpPr>
        <p:spPr>
          <a:xfrm>
            <a:off x="13563019" y="0"/>
            <a:ext cx="1278711" cy="2535298"/>
          </a:xfrm>
          <a:prstGeom prst="parallelogram">
            <a:avLst>
              <a:gd name="adj" fmla="val 6946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41B2EF2-D143-863A-0925-EB25654CAB11}"/>
              </a:ext>
            </a:extLst>
          </p:cNvPr>
          <p:cNvSpPr txBox="1"/>
          <p:nvPr userDrawn="1"/>
        </p:nvSpPr>
        <p:spPr>
          <a:xfrm>
            <a:off x="16235679" y="1919335"/>
            <a:ext cx="1672112" cy="338554"/>
          </a:xfrm>
          <a:prstGeom prst="rect">
            <a:avLst/>
          </a:prstGeom>
          <a:noFill/>
        </p:spPr>
        <p:txBody>
          <a:bodyPr wrap="square" rtlCol="0">
            <a:spAutoFit/>
          </a:bodyPr>
          <a:lstStyle/>
          <a:p>
            <a:r>
              <a:rPr lang="en-US" sz="1600" dirty="0">
                <a:latin typeface="Montserrat Light" panose="00000400000000000000" pitchFamily="2" charset="0"/>
              </a:rPr>
              <a:t>MINNEAPOLIS </a:t>
            </a:r>
          </a:p>
        </p:txBody>
      </p:sp>
      <p:sp>
        <p:nvSpPr>
          <p:cNvPr id="24" name="TextBox 23">
            <a:extLst>
              <a:ext uri="{FF2B5EF4-FFF2-40B4-BE49-F238E27FC236}">
                <a16:creationId xmlns:a16="http://schemas.microsoft.com/office/drawing/2014/main" id="{8B303775-16A1-9DD5-D26E-68B8D442C052}"/>
              </a:ext>
            </a:extLst>
          </p:cNvPr>
          <p:cNvSpPr txBox="1"/>
          <p:nvPr userDrawn="1"/>
        </p:nvSpPr>
        <p:spPr>
          <a:xfrm>
            <a:off x="17962631" y="1919335"/>
            <a:ext cx="2033895" cy="338554"/>
          </a:xfrm>
          <a:prstGeom prst="rect">
            <a:avLst/>
          </a:prstGeom>
          <a:noFill/>
        </p:spPr>
        <p:txBody>
          <a:bodyPr wrap="square" rtlCol="0">
            <a:spAutoFit/>
          </a:bodyPr>
          <a:lstStyle/>
          <a:p>
            <a:r>
              <a:rPr lang="en-US" sz="1600" dirty="0">
                <a:latin typeface="Montserrat Light" panose="00000400000000000000" pitchFamily="2" charset="0"/>
              </a:rPr>
              <a:t>MAY 20 – 22, 2026 </a:t>
            </a:r>
          </a:p>
        </p:txBody>
      </p:sp>
      <p:sp>
        <p:nvSpPr>
          <p:cNvPr id="25" name="Parallelogram 24">
            <a:extLst>
              <a:ext uri="{FF2B5EF4-FFF2-40B4-BE49-F238E27FC236}">
                <a16:creationId xmlns:a16="http://schemas.microsoft.com/office/drawing/2014/main" id="{C13A3C69-F2AB-A505-BD08-B1DB7571BF75}"/>
              </a:ext>
            </a:extLst>
          </p:cNvPr>
          <p:cNvSpPr/>
          <p:nvPr userDrawn="1"/>
        </p:nvSpPr>
        <p:spPr>
          <a:xfrm>
            <a:off x="17886623" y="2013463"/>
            <a:ext cx="81979" cy="142783"/>
          </a:xfrm>
          <a:prstGeom prst="parallelogram">
            <a:avLst>
              <a:gd name="adj" fmla="val 6492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anose="00000400000000000000" pitchFamily="2" charset="0"/>
            </a:endParaRPr>
          </a:p>
        </p:txBody>
      </p:sp>
      <p:sp>
        <p:nvSpPr>
          <p:cNvPr id="26" name="Parallelogram 25">
            <a:extLst>
              <a:ext uri="{FF2B5EF4-FFF2-40B4-BE49-F238E27FC236}">
                <a16:creationId xmlns:a16="http://schemas.microsoft.com/office/drawing/2014/main" id="{7C291C15-9631-3265-E1E7-7D53FC4FC37A}"/>
              </a:ext>
            </a:extLst>
          </p:cNvPr>
          <p:cNvSpPr/>
          <p:nvPr userDrawn="1"/>
        </p:nvSpPr>
        <p:spPr>
          <a:xfrm>
            <a:off x="17904191" y="2013463"/>
            <a:ext cx="81979" cy="142783"/>
          </a:xfrm>
          <a:prstGeom prst="parallelogram">
            <a:avLst>
              <a:gd name="adj" fmla="val 6492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anose="00000400000000000000" pitchFamily="2" charset="0"/>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 name="Rectangle 3">
            <a:extLst>
              <a:ext uri="{FF2B5EF4-FFF2-40B4-BE49-F238E27FC236}">
                <a16:creationId xmlns:a16="http://schemas.microsoft.com/office/drawing/2014/main" id="{C84FA688-BCE9-2B91-DE8C-8AFBB9B1D5C8}"/>
              </a:ext>
            </a:extLst>
          </p:cNvPr>
          <p:cNvSpPr/>
          <p:nvPr/>
        </p:nvSpPr>
        <p:spPr>
          <a:xfrm>
            <a:off x="0" y="2538894"/>
            <a:ext cx="7315199" cy="27860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Google Shape;46;p2"/>
          <p:cNvSpPr txBox="1">
            <a:spLocks noGrp="1"/>
          </p:cNvSpPr>
          <p:nvPr>
            <p:ph type="title"/>
          </p:nvPr>
        </p:nvSpPr>
        <p:spPr>
          <a:xfrm>
            <a:off x="529045" y="261257"/>
            <a:ext cx="12122084" cy="1959429"/>
          </a:xfrm>
          <a:noFill/>
          <a:ln>
            <a:noFill/>
          </a:ln>
        </p:spPr>
        <p:txBody>
          <a:bodyPr spcFirstLastPara="1" wrap="square" lIns="91425" tIns="45700" rIns="91425" bIns="45700" anchor="ctr" anchorCtr="0">
            <a:normAutofit/>
          </a:bodyPr>
          <a:lstStyle/>
          <a:p>
            <a:pPr lvl="0"/>
            <a:r>
              <a:rPr lang="en-US" dirty="0"/>
              <a:t>Instructions for Formatting Your </a:t>
            </a:r>
            <a:r>
              <a:rPr lang="en-US" dirty="0" err="1"/>
              <a:t>SimBuild</a:t>
            </a:r>
            <a:r>
              <a:rPr lang="en-US" dirty="0"/>
              <a:t> Poster</a:t>
            </a:r>
          </a:p>
        </p:txBody>
      </p:sp>
      <p:sp>
        <p:nvSpPr>
          <p:cNvPr id="48" name="Google Shape;48;p2"/>
          <p:cNvSpPr txBox="1"/>
          <p:nvPr/>
        </p:nvSpPr>
        <p:spPr>
          <a:xfrm>
            <a:off x="353290" y="2849478"/>
            <a:ext cx="650471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chemeClr val="dk1"/>
                </a:solidFill>
                <a:latin typeface="Open Sans"/>
                <a:ea typeface="Open Sans"/>
                <a:cs typeface="Open Sans"/>
                <a:sym typeface="Open Sans"/>
              </a:rPr>
              <a:t>Presenting Author</a:t>
            </a:r>
            <a:r>
              <a:rPr lang="en-US" sz="3000" dirty="0">
                <a:solidFill>
                  <a:schemeClr val="dk1"/>
                </a:solidFill>
                <a:latin typeface="Open Sans"/>
                <a:ea typeface="Open Sans"/>
                <a:cs typeface="Open Sans"/>
                <a:sym typeface="Open Sans"/>
              </a:rPr>
              <a:t>, Second Author, Third Author</a:t>
            </a:r>
            <a:endParaRPr dirty="0"/>
          </a:p>
        </p:txBody>
      </p:sp>
      <p:sp>
        <p:nvSpPr>
          <p:cNvPr id="49" name="Google Shape;49;p2"/>
          <p:cNvSpPr txBox="1"/>
          <p:nvPr/>
        </p:nvSpPr>
        <p:spPr>
          <a:xfrm>
            <a:off x="353291" y="4012971"/>
            <a:ext cx="646954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i="1" dirty="0">
                <a:solidFill>
                  <a:schemeClr val="dk1"/>
                </a:solidFill>
                <a:latin typeface="Open Sans"/>
                <a:ea typeface="Open Sans"/>
                <a:cs typeface="Open Sans"/>
                <a:sym typeface="Open Sans"/>
              </a:rPr>
              <a:t>Company or University Name</a:t>
            </a:r>
          </a:p>
          <a:p>
            <a:pPr marL="0" marR="0" lvl="0" indent="0" algn="l" rtl="0">
              <a:spcBef>
                <a:spcPts val="0"/>
              </a:spcBef>
              <a:spcAft>
                <a:spcPts val="0"/>
              </a:spcAft>
              <a:buNone/>
            </a:pPr>
            <a:r>
              <a:rPr lang="en-US" sz="3000" i="1" dirty="0">
                <a:solidFill>
                  <a:schemeClr val="dk1"/>
                </a:solidFill>
                <a:latin typeface="Open Sans"/>
                <a:ea typeface="Open Sans"/>
                <a:cs typeface="Open Sans"/>
                <a:sym typeface="Open Sans"/>
              </a:rPr>
              <a:t>City, State, Country</a:t>
            </a:r>
            <a:endParaRPr dirty="0"/>
          </a:p>
        </p:txBody>
      </p:sp>
      <p:sp>
        <p:nvSpPr>
          <p:cNvPr id="50" name="Google Shape;50;p2"/>
          <p:cNvSpPr txBox="1"/>
          <p:nvPr/>
        </p:nvSpPr>
        <p:spPr>
          <a:xfrm>
            <a:off x="332509" y="6962061"/>
            <a:ext cx="6525491" cy="15096400"/>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1500"/>
              </a:spcAft>
              <a:buNone/>
            </a:pPr>
            <a:r>
              <a:rPr lang="en-US" sz="3000" dirty="0">
                <a:solidFill>
                  <a:schemeClr val="dk1"/>
                </a:solidFill>
                <a:latin typeface="+mn-lt"/>
                <a:ea typeface="Open Sans" panose="020B0606030504020204" pitchFamily="34" charset="0"/>
                <a:cs typeface="Open Sans" panose="020B0606030504020204" pitchFamily="34" charset="0"/>
                <a:sym typeface="Open Sans"/>
              </a:rPr>
              <a:t>Use this template to format your </a:t>
            </a:r>
            <a:r>
              <a:rPr lang="en-US" sz="3000" dirty="0" err="1">
                <a:solidFill>
                  <a:schemeClr val="dk1"/>
                </a:solidFill>
                <a:latin typeface="+mn-lt"/>
                <a:ea typeface="Open Sans" panose="020B0606030504020204" pitchFamily="34" charset="0"/>
                <a:cs typeface="Open Sans" panose="020B0606030504020204" pitchFamily="34" charset="0"/>
                <a:sym typeface="Open Sans"/>
              </a:rPr>
              <a:t>SimBuild</a:t>
            </a:r>
            <a:r>
              <a:rPr lang="en-US" sz="3000" dirty="0">
                <a:solidFill>
                  <a:schemeClr val="dk1"/>
                </a:solidFill>
                <a:latin typeface="+mn-lt"/>
                <a:ea typeface="Open Sans" panose="020B0606030504020204" pitchFamily="34" charset="0"/>
                <a:cs typeface="Open Sans" panose="020B0606030504020204" pitchFamily="34" charset="0"/>
                <a:sym typeface="Open Sans"/>
              </a:rPr>
              <a:t> poster.</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Use font Open Sans (or other Sans-serif font) in 30 pt, 1.25x multiple line spacing (40 pt).</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Use 45 pt Montserrat</a:t>
            </a:r>
            <a:r>
              <a:rPr lang="en-US" sz="3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30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SemiBold</a:t>
            </a:r>
            <a:r>
              <a:rPr lang="en-US" sz="3000" dirty="0">
                <a:solidFill>
                  <a:schemeClr val="dk1"/>
                </a:solidFill>
                <a:latin typeface="+mn-lt"/>
                <a:ea typeface="Open Sans" panose="020B0606030504020204" pitchFamily="34" charset="0"/>
                <a:cs typeface="Open Sans" panose="020B0606030504020204" pitchFamily="34" charset="0"/>
                <a:sym typeface="Open Sans"/>
              </a:rPr>
              <a:t> (or other sans-serif font) for headings.</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Organize your work in multiple columns.</a:t>
            </a:r>
          </a:p>
          <a:p>
            <a:pPr marR="0" lvl="0" algn="l" rtl="0">
              <a:lnSpc>
                <a:spcPct val="125000"/>
              </a:lnSpc>
              <a:spcBef>
                <a:spcPts val="0"/>
              </a:spcBef>
              <a:spcAft>
                <a:spcPts val="1500"/>
              </a:spcAft>
            </a:pPr>
            <a:r>
              <a:rPr lang="en-US" sz="3000" dirty="0">
                <a:solidFill>
                  <a:schemeClr val="dk1"/>
                </a:solidFill>
                <a:latin typeface="+mn-lt"/>
                <a:ea typeface="Open Sans" panose="020B0606030504020204" pitchFamily="34" charset="0"/>
                <a:cs typeface="Open Sans" panose="020B0606030504020204" pitchFamily="34" charset="0"/>
                <a:sym typeface="Open Sans"/>
              </a:rPr>
              <a:t>Avoid long paragraphs. They make your poster hard to read.</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Consider bullet points for summarizing information.</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Don’t try to reproduce your entire paper in the poster.</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Instead, use the poster to advertise your work so that people will want to find your paper later.</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Use images and graphics to make your point. They can be placed anywhere.</a:t>
            </a:r>
          </a:p>
        </p:txBody>
      </p:sp>
      <p:sp>
        <p:nvSpPr>
          <p:cNvPr id="51" name="Google Shape;51;p2"/>
          <p:cNvSpPr txBox="1"/>
          <p:nvPr/>
        </p:nvSpPr>
        <p:spPr>
          <a:xfrm>
            <a:off x="346363" y="5879204"/>
            <a:ext cx="6532419"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dirty="0">
                <a:solidFill>
                  <a:schemeClr val="dk1"/>
                </a:solidFill>
                <a:latin typeface="+mj-lt"/>
                <a:ea typeface="Montserrat"/>
                <a:cs typeface="Montserrat"/>
                <a:sym typeface="Montserrat"/>
              </a:rPr>
              <a:t>Introduction</a:t>
            </a:r>
            <a:endParaRPr dirty="0">
              <a:latin typeface="+mj-lt"/>
            </a:endParaRPr>
          </a:p>
        </p:txBody>
      </p:sp>
      <p:sp>
        <p:nvSpPr>
          <p:cNvPr id="53" name="Google Shape;53;p2"/>
          <p:cNvSpPr txBox="1"/>
          <p:nvPr/>
        </p:nvSpPr>
        <p:spPr>
          <a:xfrm>
            <a:off x="14873675" y="2849478"/>
            <a:ext cx="6614725"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dirty="0">
                <a:solidFill>
                  <a:schemeClr val="dk1"/>
                </a:solidFill>
                <a:latin typeface="+mj-lt"/>
                <a:sym typeface="Montserrat"/>
              </a:rPr>
              <a:t>Poster Session</a:t>
            </a:r>
            <a:endParaRPr dirty="0">
              <a:latin typeface="+mj-lt"/>
            </a:endParaRPr>
          </a:p>
        </p:txBody>
      </p:sp>
      <p:sp>
        <p:nvSpPr>
          <p:cNvPr id="56" name="Google Shape;56;p2"/>
          <p:cNvSpPr txBox="1"/>
          <p:nvPr/>
        </p:nvSpPr>
        <p:spPr>
          <a:xfrm>
            <a:off x="14962906" y="15226590"/>
            <a:ext cx="6525494"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i="1" dirty="0">
                <a:solidFill>
                  <a:schemeClr val="dk1"/>
                </a:solidFill>
                <a:latin typeface="Open Sans"/>
                <a:ea typeface="Open Sans"/>
                <a:cs typeface="Open Sans"/>
                <a:sym typeface="Open Sans"/>
              </a:rPr>
              <a:t>A badly made graph that is hard to read.</a:t>
            </a:r>
            <a:endParaRPr dirty="0"/>
          </a:p>
        </p:txBody>
      </p:sp>
      <p:sp>
        <p:nvSpPr>
          <p:cNvPr id="57" name="Google Shape;57;p2"/>
          <p:cNvSpPr/>
          <p:nvPr/>
        </p:nvSpPr>
        <p:spPr>
          <a:xfrm>
            <a:off x="7315200" y="16459199"/>
            <a:ext cx="14630400" cy="13834872"/>
          </a:xfrm>
          <a:prstGeom prst="rect">
            <a:avLst/>
          </a:prstGeom>
          <a:solidFill>
            <a:srgbClr val="D71F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Medium"/>
              <a:ea typeface="Montserrat Medium"/>
              <a:cs typeface="Montserrat Medium"/>
              <a:sym typeface="Montserrat Medium"/>
            </a:endParaRPr>
          </a:p>
        </p:txBody>
      </p:sp>
      <p:sp>
        <p:nvSpPr>
          <p:cNvPr id="58" name="Google Shape;58;p2"/>
          <p:cNvSpPr txBox="1"/>
          <p:nvPr/>
        </p:nvSpPr>
        <p:spPr>
          <a:xfrm>
            <a:off x="7619999" y="16843636"/>
            <a:ext cx="14161478" cy="20928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500" b="1" dirty="0">
                <a:solidFill>
                  <a:schemeClr val="lt1"/>
                </a:solidFill>
                <a:latin typeface="Montserrat"/>
                <a:ea typeface="Montserrat"/>
                <a:cs typeface="Montserrat"/>
                <a:sym typeface="Montserrat"/>
              </a:rPr>
              <a:t>Main point goes here. </a:t>
            </a:r>
            <a:r>
              <a:rPr lang="en-US" sz="6500" dirty="0">
                <a:solidFill>
                  <a:schemeClr val="lt1"/>
                </a:solidFill>
                <a:latin typeface="Montserrat"/>
                <a:ea typeface="Montserrat"/>
                <a:cs typeface="Montserrat"/>
                <a:sym typeface="Montserrat"/>
              </a:rPr>
              <a:t>Emphasize the </a:t>
            </a:r>
            <a:r>
              <a:rPr lang="en-US" sz="6500" b="1" dirty="0">
                <a:solidFill>
                  <a:schemeClr val="lt1"/>
                </a:solidFill>
                <a:latin typeface="Montserrat"/>
                <a:ea typeface="Montserrat"/>
                <a:cs typeface="Montserrat"/>
                <a:sym typeface="Montserrat"/>
              </a:rPr>
              <a:t>important</a:t>
            </a:r>
            <a:r>
              <a:rPr lang="en-US" sz="6500" dirty="0">
                <a:solidFill>
                  <a:schemeClr val="lt1"/>
                </a:solidFill>
                <a:latin typeface="Montserrat"/>
                <a:ea typeface="Montserrat"/>
                <a:cs typeface="Montserrat"/>
                <a:sym typeface="Montserrat"/>
              </a:rPr>
              <a:t> words.</a:t>
            </a:r>
            <a:endParaRPr dirty="0"/>
          </a:p>
        </p:txBody>
      </p:sp>
      <p:sp>
        <p:nvSpPr>
          <p:cNvPr id="59" name="Google Shape;59;p2"/>
          <p:cNvSpPr txBox="1"/>
          <p:nvPr/>
        </p:nvSpPr>
        <p:spPr>
          <a:xfrm>
            <a:off x="7619999" y="19065695"/>
            <a:ext cx="11111345" cy="1934335"/>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None/>
            </a:pPr>
            <a:r>
              <a:rPr lang="en-US" sz="3000" dirty="0">
                <a:solidFill>
                  <a:schemeClr val="lt1"/>
                </a:solidFill>
                <a:latin typeface="+mn-lt"/>
                <a:ea typeface="Open Sans"/>
                <a:cs typeface="Open Sans"/>
                <a:sym typeface="Open Sans"/>
              </a:rPr>
              <a:t>Use this area draw emphasis to the important message or conclusion of your work. It should be simple and memorable. Adjust the size of the red box as necessary.</a:t>
            </a:r>
            <a:endParaRPr dirty="0">
              <a:latin typeface="+mn-lt"/>
            </a:endParaRPr>
          </a:p>
        </p:txBody>
      </p:sp>
      <p:sp>
        <p:nvSpPr>
          <p:cNvPr id="62" name="Google Shape;62;p2"/>
          <p:cNvSpPr txBox="1"/>
          <p:nvPr/>
        </p:nvSpPr>
        <p:spPr>
          <a:xfrm>
            <a:off x="457199" y="29326581"/>
            <a:ext cx="14200909"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i="1">
                <a:solidFill>
                  <a:schemeClr val="lt1"/>
                </a:solidFill>
                <a:latin typeface="Open Sans"/>
                <a:ea typeface="Open Sans"/>
                <a:cs typeface="Open Sans"/>
                <a:sym typeface="Open Sans"/>
              </a:rPr>
              <a:t>Figure caption text.</a:t>
            </a:r>
            <a:endParaRPr/>
          </a:p>
        </p:txBody>
      </p:sp>
      <p:sp>
        <p:nvSpPr>
          <p:cNvPr id="63" name="Google Shape;63;p2"/>
          <p:cNvSpPr/>
          <p:nvPr/>
        </p:nvSpPr>
        <p:spPr>
          <a:xfrm>
            <a:off x="480645" y="30855138"/>
            <a:ext cx="1600200" cy="16002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tx1"/>
                </a:solidFill>
                <a:latin typeface="Montserrat Medium"/>
                <a:ea typeface="Montserrat Medium"/>
                <a:cs typeface="Montserrat Medium"/>
                <a:sym typeface="Montserrat Medium"/>
              </a:rPr>
              <a:t>Logo</a:t>
            </a:r>
            <a:endParaRPr sz="1800" dirty="0">
              <a:solidFill>
                <a:schemeClr val="tx1"/>
              </a:solidFill>
              <a:latin typeface="Montserrat Medium"/>
              <a:ea typeface="Montserrat Medium"/>
              <a:cs typeface="Montserrat Medium"/>
              <a:sym typeface="Montserrat Medium"/>
            </a:endParaRPr>
          </a:p>
        </p:txBody>
      </p:sp>
      <p:sp>
        <p:nvSpPr>
          <p:cNvPr id="64" name="Google Shape;64;p2"/>
          <p:cNvSpPr txBox="1"/>
          <p:nvPr/>
        </p:nvSpPr>
        <p:spPr>
          <a:xfrm>
            <a:off x="2256693" y="31014650"/>
            <a:ext cx="8487507"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mn-lt"/>
                <a:ea typeface="Open Sans"/>
                <a:cs typeface="Open Sans"/>
                <a:sym typeface="Open Sans"/>
              </a:rPr>
              <a:t>Use the bottom of the image for logos, acknowledgments, sources of funding, briefing on corresponding author or research group, online resources (project website, source code, demos) (text, logo, or QR code), and so on.</a:t>
            </a:r>
            <a:endParaRPr sz="2200" dirty="0">
              <a:latin typeface="+mn-lt"/>
            </a:endParaRPr>
          </a:p>
        </p:txBody>
      </p:sp>
      <p:pic>
        <p:nvPicPr>
          <p:cNvPr id="65" name="Google Shape;65;p2" descr="A qr code on a black background&#10;&#10;Description automatically generated"/>
          <p:cNvPicPr preferRelativeResize="0"/>
          <p:nvPr/>
        </p:nvPicPr>
        <p:blipFill rotWithShape="1">
          <a:blip r:embed="rId3">
            <a:alphaModFix/>
          </a:blip>
          <a:srcRect/>
          <a:stretch/>
        </p:blipFill>
        <p:spPr>
          <a:xfrm>
            <a:off x="11201400" y="30848300"/>
            <a:ext cx="1612900" cy="1612900"/>
          </a:xfrm>
          <a:prstGeom prst="rect">
            <a:avLst/>
          </a:prstGeom>
          <a:noFill/>
          <a:ln>
            <a:noFill/>
          </a:ln>
        </p:spPr>
      </p:pic>
      <p:sp>
        <p:nvSpPr>
          <p:cNvPr id="66" name="Google Shape;66;p2"/>
          <p:cNvSpPr txBox="1"/>
          <p:nvPr/>
        </p:nvSpPr>
        <p:spPr>
          <a:xfrm>
            <a:off x="13000893" y="31014650"/>
            <a:ext cx="848750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mn-lt"/>
                <a:ea typeface="Open Sans"/>
                <a:cs typeface="Open Sans"/>
                <a:sym typeface="Open Sans"/>
              </a:rPr>
              <a:t>Contact information (if you wish)</a:t>
            </a:r>
            <a:endParaRPr sz="2200" dirty="0">
              <a:latin typeface="+mn-lt"/>
            </a:endParaRPr>
          </a:p>
          <a:p>
            <a:pPr marL="0" marR="0" lvl="0" indent="0" algn="l" rtl="0">
              <a:spcBef>
                <a:spcPts val="0"/>
              </a:spcBef>
              <a:spcAft>
                <a:spcPts val="0"/>
              </a:spcAft>
              <a:buNone/>
            </a:pPr>
            <a:r>
              <a:rPr lang="en-US" sz="2200" dirty="0">
                <a:solidFill>
                  <a:schemeClr val="dk1"/>
                </a:solidFill>
                <a:latin typeface="+mn-lt"/>
                <a:ea typeface="Open Sans"/>
                <a:cs typeface="Open Sans"/>
                <a:sym typeface="Open Sans"/>
              </a:rPr>
              <a:t>LinkedIn, Email, Websites</a:t>
            </a:r>
            <a:endParaRPr sz="2200" dirty="0">
              <a:latin typeface="+mn-lt"/>
            </a:endParaRPr>
          </a:p>
        </p:txBody>
      </p:sp>
      <p:sp>
        <p:nvSpPr>
          <p:cNvPr id="67" name="Google Shape;67;p2"/>
          <p:cNvSpPr txBox="1"/>
          <p:nvPr/>
        </p:nvSpPr>
        <p:spPr>
          <a:xfrm>
            <a:off x="13000893" y="32030313"/>
            <a:ext cx="848750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mn-lt"/>
                <a:ea typeface="Open Sans"/>
                <a:cs typeface="Open Sans"/>
                <a:sym typeface="Open Sans"/>
              </a:rPr>
              <a:t>@social accounts</a:t>
            </a:r>
            <a:endParaRPr sz="2200">
              <a:latin typeface="+mn-lt"/>
            </a:endParaRPr>
          </a:p>
        </p:txBody>
      </p:sp>
      <p:sp>
        <p:nvSpPr>
          <p:cNvPr id="70" name="Google Shape;70;p2"/>
          <p:cNvSpPr txBox="1"/>
          <p:nvPr/>
        </p:nvSpPr>
        <p:spPr>
          <a:xfrm>
            <a:off x="7710053" y="9338751"/>
            <a:ext cx="6525494"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i="1" dirty="0">
                <a:solidFill>
                  <a:schemeClr val="dk1"/>
                </a:solidFill>
                <a:latin typeface="Open Sans"/>
                <a:ea typeface="Open Sans"/>
                <a:cs typeface="Open Sans"/>
                <a:sym typeface="Open Sans"/>
              </a:rPr>
              <a:t>A well-made, easy to read figure. </a:t>
            </a:r>
            <a:endParaRPr dirty="0"/>
          </a:p>
        </p:txBody>
      </p:sp>
      <p:sp>
        <p:nvSpPr>
          <p:cNvPr id="2" name="Google Shape;68;p2">
            <a:extLst>
              <a:ext uri="{FF2B5EF4-FFF2-40B4-BE49-F238E27FC236}">
                <a16:creationId xmlns:a16="http://schemas.microsoft.com/office/drawing/2014/main" id="{7AA0147D-6BB8-3A80-E7C8-1F704223B9D4}"/>
              </a:ext>
            </a:extLst>
          </p:cNvPr>
          <p:cNvSpPr/>
          <p:nvPr/>
        </p:nvSpPr>
        <p:spPr>
          <a:xfrm>
            <a:off x="353290" y="22478847"/>
            <a:ext cx="6525492" cy="695498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60000"/>
              </a:lnSpc>
              <a:spcBef>
                <a:spcPts val="0"/>
              </a:spcBef>
              <a:spcAft>
                <a:spcPts val="0"/>
              </a:spcAft>
              <a:buNone/>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Placeholder for</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lnSpc>
                <a:spcPct val="160000"/>
              </a:lnSpc>
              <a:spcBef>
                <a:spcPts val="0"/>
              </a:spcBef>
              <a:spcAft>
                <a:spcPts val="0"/>
              </a:spcAft>
              <a:buNone/>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Figure/table/pseudocode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spcBef>
                <a:spcPts val="0"/>
              </a:spcBef>
              <a:spcAft>
                <a:spcPts val="0"/>
              </a:spcAft>
              <a:buNone/>
            </a:pPr>
            <a:endParaRPr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Montserrat Medium"/>
            </a:endParaRPr>
          </a:p>
        </p:txBody>
      </p:sp>
      <p:sp>
        <p:nvSpPr>
          <p:cNvPr id="3" name="Google Shape;70;p2">
            <a:extLst>
              <a:ext uri="{FF2B5EF4-FFF2-40B4-BE49-F238E27FC236}">
                <a16:creationId xmlns:a16="http://schemas.microsoft.com/office/drawing/2014/main" id="{AA53B888-738B-6373-5993-1AC16F6740CA}"/>
              </a:ext>
            </a:extLst>
          </p:cNvPr>
          <p:cNvSpPr txBox="1"/>
          <p:nvPr/>
        </p:nvSpPr>
        <p:spPr>
          <a:xfrm>
            <a:off x="353289" y="29681343"/>
            <a:ext cx="6525494"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i="1" dirty="0">
                <a:solidFill>
                  <a:schemeClr val="dk1"/>
                </a:solidFill>
                <a:latin typeface="Open Sans"/>
                <a:ea typeface="Open Sans"/>
                <a:cs typeface="Open Sans"/>
                <a:sym typeface="Open Sans"/>
              </a:rPr>
              <a:t>Use 25 pt italic Open Sans for captions. </a:t>
            </a:r>
          </a:p>
        </p:txBody>
      </p:sp>
      <p:graphicFrame>
        <p:nvGraphicFramePr>
          <p:cNvPr id="5" name="Chart 4">
            <a:extLst>
              <a:ext uri="{FF2B5EF4-FFF2-40B4-BE49-F238E27FC236}">
                <a16:creationId xmlns:a16="http://schemas.microsoft.com/office/drawing/2014/main" id="{FCEB191B-95A9-422B-9240-9D6155EEF05B}"/>
              </a:ext>
            </a:extLst>
          </p:cNvPr>
          <p:cNvGraphicFramePr>
            <a:graphicFrameLocks/>
          </p:cNvGraphicFramePr>
          <p:nvPr>
            <p:extLst>
              <p:ext uri="{D42A27DB-BD31-4B8C-83A1-F6EECF244321}">
                <p14:modId xmlns:p14="http://schemas.microsoft.com/office/powerpoint/2010/main" val="2657290660"/>
              </p:ext>
            </p:extLst>
          </p:nvPr>
        </p:nvGraphicFramePr>
        <p:xfrm>
          <a:off x="7574919" y="3069711"/>
          <a:ext cx="6949440" cy="6114839"/>
        </p:xfrm>
        <a:graphic>
          <a:graphicData uri="http://schemas.openxmlformats.org/drawingml/2006/chart">
            <c:chart xmlns:c="http://schemas.openxmlformats.org/drawingml/2006/chart" xmlns:r="http://schemas.openxmlformats.org/officeDocument/2006/relationships" r:id="rId4"/>
          </a:graphicData>
        </a:graphic>
      </p:graphicFrame>
      <p:sp>
        <p:nvSpPr>
          <p:cNvPr id="6" name="Google Shape;50;p2">
            <a:extLst>
              <a:ext uri="{FF2B5EF4-FFF2-40B4-BE49-F238E27FC236}">
                <a16:creationId xmlns:a16="http://schemas.microsoft.com/office/drawing/2014/main" id="{FC9B46D7-3936-296C-460B-B63A83297F74}"/>
              </a:ext>
            </a:extLst>
          </p:cNvPr>
          <p:cNvSpPr txBox="1"/>
          <p:nvPr/>
        </p:nvSpPr>
        <p:spPr>
          <a:xfrm>
            <a:off x="7710053" y="11247310"/>
            <a:ext cx="6525491" cy="4901301"/>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1500"/>
              </a:spcAft>
              <a:buNone/>
            </a:pPr>
            <a:r>
              <a:rPr lang="en-US" sz="3000" dirty="0">
                <a:solidFill>
                  <a:schemeClr val="dk1"/>
                </a:solidFill>
                <a:latin typeface="+mn-lt"/>
                <a:ea typeface="Open Sans" panose="020B0606030504020204" pitchFamily="34" charset="0"/>
                <a:cs typeface="Open Sans" panose="020B0606030504020204" pitchFamily="34" charset="0"/>
                <a:sym typeface="Open Sans"/>
              </a:rPr>
              <a:t>Use high-quality graphics.</a:t>
            </a:r>
          </a:p>
          <a:p>
            <a:pPr marL="514350" marR="0" lvl="0" indent="-514350" algn="l" rtl="0">
              <a:lnSpc>
                <a:spcPct val="125000"/>
              </a:lnSpc>
              <a:spcBef>
                <a:spcPts val="0"/>
              </a:spcBef>
              <a:spcAft>
                <a:spcPts val="1500"/>
              </a:spcAft>
              <a:buFont typeface="+mj-lt"/>
              <a:buAutoNum type="arabicPeriod"/>
            </a:pPr>
            <a:r>
              <a:rPr lang="en-US" sz="3000" dirty="0">
                <a:solidFill>
                  <a:schemeClr val="dk1"/>
                </a:solidFill>
                <a:latin typeface="+mn-lt"/>
                <a:ea typeface="Open Sans" panose="020B0606030504020204" pitchFamily="34" charset="0"/>
                <a:cs typeface="Open Sans" panose="020B0606030504020204" pitchFamily="34" charset="0"/>
                <a:sym typeface="Open Sans"/>
              </a:rPr>
              <a:t>Use the template fonts and styles for consistency.</a:t>
            </a:r>
          </a:p>
          <a:p>
            <a:pPr marL="514350" marR="0" lvl="0" indent="-514350" algn="l" rtl="0">
              <a:lnSpc>
                <a:spcPct val="125000"/>
              </a:lnSpc>
              <a:spcBef>
                <a:spcPts val="0"/>
              </a:spcBef>
              <a:spcAft>
                <a:spcPts val="1500"/>
              </a:spcAft>
              <a:buFont typeface="+mj-lt"/>
              <a:buAutoNum type="arabicPeriod"/>
            </a:pPr>
            <a:r>
              <a:rPr lang="en-US" sz="3000" dirty="0">
                <a:solidFill>
                  <a:schemeClr val="dk1"/>
                </a:solidFill>
                <a:latin typeface="+mn-lt"/>
                <a:ea typeface="Open Sans" panose="020B0606030504020204" pitchFamily="34" charset="0"/>
                <a:cs typeface="Open Sans" panose="020B0606030504020204" pitchFamily="34" charset="0"/>
                <a:sym typeface="Open Sans"/>
              </a:rPr>
              <a:t>The default colors in this template are red (214, 33, 49) and blue (4, 11, 255).</a:t>
            </a:r>
          </a:p>
          <a:p>
            <a:pPr marL="514350" marR="0" lvl="0" indent="-514350" algn="l" rtl="0">
              <a:lnSpc>
                <a:spcPct val="125000"/>
              </a:lnSpc>
              <a:spcBef>
                <a:spcPts val="0"/>
              </a:spcBef>
              <a:spcAft>
                <a:spcPts val="1500"/>
              </a:spcAft>
              <a:buFont typeface="+mj-lt"/>
              <a:buAutoNum type="arabicPeriod"/>
            </a:pPr>
            <a:r>
              <a:rPr lang="en-US" sz="3000" dirty="0">
                <a:solidFill>
                  <a:schemeClr val="dk1"/>
                </a:solidFill>
                <a:latin typeface="+mn-lt"/>
                <a:ea typeface="Open Sans" panose="020B0606030504020204" pitchFamily="34" charset="0"/>
                <a:cs typeface="Open Sans" panose="020B0606030504020204" pitchFamily="34" charset="0"/>
                <a:sym typeface="Open Sans"/>
              </a:rPr>
              <a:t>Avoid pixelated images.</a:t>
            </a:r>
          </a:p>
        </p:txBody>
      </p:sp>
      <p:sp>
        <p:nvSpPr>
          <p:cNvPr id="7" name="Google Shape;51;p2">
            <a:extLst>
              <a:ext uri="{FF2B5EF4-FFF2-40B4-BE49-F238E27FC236}">
                <a16:creationId xmlns:a16="http://schemas.microsoft.com/office/drawing/2014/main" id="{EAE1F4EE-BF14-CF52-DC42-4A9AB40FBABA}"/>
              </a:ext>
            </a:extLst>
          </p:cNvPr>
          <p:cNvSpPr txBox="1"/>
          <p:nvPr/>
        </p:nvSpPr>
        <p:spPr>
          <a:xfrm>
            <a:off x="7723907" y="10164453"/>
            <a:ext cx="6532419"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dirty="0">
                <a:solidFill>
                  <a:schemeClr val="dk1"/>
                </a:solidFill>
                <a:latin typeface="+mj-lt"/>
                <a:ea typeface="Montserrat"/>
                <a:cs typeface="Montserrat"/>
                <a:sym typeface="Montserrat"/>
              </a:rPr>
              <a:t>Figures</a:t>
            </a:r>
            <a:endParaRPr dirty="0">
              <a:latin typeface="+mj-lt"/>
            </a:endParaRPr>
          </a:p>
        </p:txBody>
      </p:sp>
      <p:pic>
        <p:nvPicPr>
          <p:cNvPr id="9" name="Picture 8">
            <a:extLst>
              <a:ext uri="{FF2B5EF4-FFF2-40B4-BE49-F238E27FC236}">
                <a16:creationId xmlns:a16="http://schemas.microsoft.com/office/drawing/2014/main" id="{EA4F9BC9-960F-2146-A996-F70E18CF4331}"/>
              </a:ext>
            </a:extLst>
          </p:cNvPr>
          <p:cNvPicPr>
            <a:picLocks noChangeAspect="1"/>
          </p:cNvPicPr>
          <p:nvPr/>
        </p:nvPicPr>
        <p:blipFill>
          <a:blip r:embed="rId5"/>
          <a:stretch>
            <a:fillRect/>
          </a:stretch>
        </p:blipFill>
        <p:spPr>
          <a:xfrm>
            <a:off x="14924274" y="11233005"/>
            <a:ext cx="6564126" cy="3722937"/>
          </a:xfrm>
          <a:prstGeom prst="rect">
            <a:avLst/>
          </a:prstGeom>
        </p:spPr>
      </p:pic>
      <p:sp>
        <p:nvSpPr>
          <p:cNvPr id="10" name="Google Shape;50;p2">
            <a:extLst>
              <a:ext uri="{FF2B5EF4-FFF2-40B4-BE49-F238E27FC236}">
                <a16:creationId xmlns:a16="http://schemas.microsoft.com/office/drawing/2014/main" id="{72654431-7AC8-BE58-4A1E-035B8DC67862}"/>
              </a:ext>
            </a:extLst>
          </p:cNvPr>
          <p:cNvSpPr txBox="1"/>
          <p:nvPr/>
        </p:nvSpPr>
        <p:spPr>
          <a:xfrm>
            <a:off x="14873675" y="3882974"/>
            <a:ext cx="6525491" cy="6055463"/>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1500"/>
              </a:spcAft>
              <a:buNone/>
            </a:pPr>
            <a:r>
              <a:rPr lang="en-US" sz="3000" dirty="0">
                <a:solidFill>
                  <a:schemeClr val="dk1"/>
                </a:solidFill>
                <a:latin typeface="+mn-lt"/>
                <a:ea typeface="Open Sans" panose="020B0606030504020204" pitchFamily="34" charset="0"/>
                <a:cs typeface="Open Sans" panose="020B0606030504020204" pitchFamily="34" charset="0"/>
                <a:sym typeface="Open Sans"/>
              </a:rPr>
              <a:t>The poster session is your opportunity to engage in one-on-one conversation about your work.</a:t>
            </a:r>
          </a:p>
          <a:p>
            <a:pPr marL="514350" marR="0" lvl="0" indent="-514350" algn="l" rtl="0">
              <a:lnSpc>
                <a:spcPct val="125000"/>
              </a:lnSpc>
              <a:spcBef>
                <a:spcPts val="0"/>
              </a:spcBef>
              <a:spcAft>
                <a:spcPts val="1500"/>
              </a:spcAft>
              <a:buFont typeface="+mj-lt"/>
              <a:buAutoNum type="arabicPeriod"/>
            </a:pPr>
            <a:r>
              <a:rPr lang="en-US" sz="3000" dirty="0">
                <a:solidFill>
                  <a:schemeClr val="dk1"/>
                </a:solidFill>
                <a:latin typeface="+mn-lt"/>
                <a:ea typeface="Open Sans" panose="020B0606030504020204" pitchFamily="34" charset="0"/>
                <a:cs typeface="Open Sans" panose="020B0606030504020204" pitchFamily="34" charset="0"/>
                <a:sym typeface="Open Sans"/>
              </a:rPr>
              <a:t>Stand by your poster.</a:t>
            </a:r>
          </a:p>
          <a:p>
            <a:pPr marL="514350" marR="0" lvl="0" indent="-514350" algn="l" rtl="0">
              <a:lnSpc>
                <a:spcPct val="125000"/>
              </a:lnSpc>
              <a:spcBef>
                <a:spcPts val="0"/>
              </a:spcBef>
              <a:spcAft>
                <a:spcPts val="1500"/>
              </a:spcAft>
              <a:buFont typeface="+mj-lt"/>
              <a:buAutoNum type="arabicPeriod"/>
            </a:pPr>
            <a:r>
              <a:rPr lang="en-US" sz="3000" dirty="0">
                <a:solidFill>
                  <a:schemeClr val="dk1"/>
                </a:solidFill>
                <a:latin typeface="+mn-lt"/>
                <a:ea typeface="Open Sans" panose="020B0606030504020204" pitchFamily="34" charset="0"/>
                <a:cs typeface="Open Sans" panose="020B0606030504020204" pitchFamily="34" charset="0"/>
                <a:sym typeface="Open Sans"/>
              </a:rPr>
              <a:t>Be ready to explain your work and the key points that you want others to understand.</a:t>
            </a:r>
          </a:p>
          <a:p>
            <a:pPr marL="514350" marR="0" lvl="0" indent="-514350" algn="l" rtl="0">
              <a:lnSpc>
                <a:spcPct val="125000"/>
              </a:lnSpc>
              <a:spcBef>
                <a:spcPts val="0"/>
              </a:spcBef>
              <a:spcAft>
                <a:spcPts val="1500"/>
              </a:spcAft>
              <a:buFont typeface="+mj-lt"/>
              <a:buAutoNum type="arabicPeriod"/>
            </a:pPr>
            <a:r>
              <a:rPr lang="en-US" sz="3000" dirty="0">
                <a:solidFill>
                  <a:schemeClr val="dk1"/>
                </a:solidFill>
                <a:latin typeface="+mn-lt"/>
                <a:ea typeface="Open Sans" panose="020B0606030504020204" pitchFamily="34" charset="0"/>
                <a:cs typeface="Open Sans" panose="020B0606030504020204" pitchFamily="34" charset="0"/>
                <a:sym typeface="Open Sans"/>
              </a:rPr>
              <a:t>Listen to comments and be open to feedback.</a:t>
            </a:r>
          </a:p>
        </p:txBody>
      </p:sp>
      <p:sp>
        <p:nvSpPr>
          <p:cNvPr id="8" name="Google Shape;35;p1">
            <a:extLst>
              <a:ext uri="{FF2B5EF4-FFF2-40B4-BE49-F238E27FC236}">
                <a16:creationId xmlns:a16="http://schemas.microsoft.com/office/drawing/2014/main" id="{46F082BC-6D83-3D69-EB3C-9471D8AE78A5}"/>
              </a:ext>
            </a:extLst>
          </p:cNvPr>
          <p:cNvSpPr txBox="1"/>
          <p:nvPr/>
        </p:nvSpPr>
        <p:spPr>
          <a:xfrm>
            <a:off x="7723906" y="29541807"/>
            <a:ext cx="13701995"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i="1" dirty="0">
                <a:solidFill>
                  <a:schemeClr val="lt1"/>
                </a:solidFill>
                <a:latin typeface="Open Sans"/>
                <a:ea typeface="Open Sans"/>
                <a:cs typeface="Open Sans"/>
                <a:sym typeface="Open Sans"/>
              </a:rPr>
              <a:t>Figure caption text.</a:t>
            </a:r>
            <a:endParaRPr dirty="0"/>
          </a:p>
        </p:txBody>
      </p:sp>
      <p:sp>
        <p:nvSpPr>
          <p:cNvPr id="11" name="Google Shape;27;p1">
            <a:extLst>
              <a:ext uri="{FF2B5EF4-FFF2-40B4-BE49-F238E27FC236}">
                <a16:creationId xmlns:a16="http://schemas.microsoft.com/office/drawing/2014/main" id="{A368BB72-8F84-4019-BEC0-AAF2746F1D16}"/>
              </a:ext>
            </a:extLst>
          </p:cNvPr>
          <p:cNvSpPr/>
          <p:nvPr/>
        </p:nvSpPr>
        <p:spPr>
          <a:xfrm>
            <a:off x="7723907" y="22478847"/>
            <a:ext cx="13675259" cy="6912672"/>
          </a:xfrm>
          <a:prstGeom prst="rect">
            <a:avLst/>
          </a:prstGeom>
          <a:noFill/>
          <a:ln>
            <a:solidFill>
              <a:schemeClr val="bg1"/>
            </a:solidFill>
          </a:ln>
        </p:spPr>
        <p:txBody>
          <a:bodyPr spcFirstLastPara="1" wrap="square" lIns="91425" tIns="45700" rIns="91425" bIns="45700" anchor="ctr" anchorCtr="0">
            <a:noAutofit/>
          </a:bodyPr>
          <a:lstStyle/>
          <a:p>
            <a:pPr marL="0" marR="0" lvl="0" indent="0" algn="ctr" rtl="0">
              <a:lnSpc>
                <a:spcPct val="160000"/>
              </a:lnSpc>
              <a:spcBef>
                <a:spcPts val="0"/>
              </a:spcBef>
              <a:spcAft>
                <a:spcPts val="0"/>
              </a:spcAft>
              <a:buNone/>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a:rPr>
              <a:t>Placeholder for</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lnSpc>
                <a:spcPct val="160000"/>
              </a:lnSpc>
              <a:spcBef>
                <a:spcPts val="0"/>
              </a:spcBef>
              <a:spcAft>
                <a:spcPts val="0"/>
              </a:spcAft>
              <a:buNone/>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a:rPr>
              <a:t>Figure/table/pseudocode</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4" name="Rectangle 3">
            <a:extLst>
              <a:ext uri="{FF2B5EF4-FFF2-40B4-BE49-F238E27FC236}">
                <a16:creationId xmlns:a16="http://schemas.microsoft.com/office/drawing/2014/main" id="{8108F988-14D5-9E29-3B85-EA504952557A}"/>
              </a:ext>
            </a:extLst>
          </p:cNvPr>
          <p:cNvSpPr/>
          <p:nvPr/>
        </p:nvSpPr>
        <p:spPr>
          <a:xfrm>
            <a:off x="0" y="2538895"/>
            <a:ext cx="10737272" cy="238943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19;p1"/>
          <p:cNvSpPr txBox="1">
            <a:spLocks noGrp="1"/>
          </p:cNvSpPr>
          <p:nvPr>
            <p:ph type="title"/>
          </p:nvPr>
        </p:nvSpPr>
        <p:spPr>
          <a:xfrm>
            <a:off x="529045" y="261257"/>
            <a:ext cx="12122084" cy="1959429"/>
          </a:xfrm>
          <a:noFill/>
          <a:ln>
            <a:noFill/>
          </a:ln>
        </p:spPr>
        <p:txBody>
          <a:bodyPr spcFirstLastPara="1" wrap="square" lIns="91425" tIns="45700" rIns="91425" bIns="45700" anchor="ctr" anchorCtr="0">
            <a:normAutofit/>
          </a:bodyPr>
          <a:lstStyle/>
          <a:p>
            <a:pPr lvl="0"/>
            <a:r>
              <a:rPr lang="en-US" dirty="0"/>
              <a:t>Instructions for Formatting Your </a:t>
            </a:r>
            <a:r>
              <a:rPr lang="en-US" dirty="0" err="1"/>
              <a:t>SimBuild</a:t>
            </a:r>
            <a:r>
              <a:rPr lang="en-US" dirty="0"/>
              <a:t> Poster</a:t>
            </a:r>
          </a:p>
        </p:txBody>
      </p:sp>
      <p:sp>
        <p:nvSpPr>
          <p:cNvPr id="23" name="Google Shape;23;p1"/>
          <p:cNvSpPr txBox="1"/>
          <p:nvPr/>
        </p:nvSpPr>
        <p:spPr>
          <a:xfrm>
            <a:off x="332509" y="6042521"/>
            <a:ext cx="10411691" cy="9902671"/>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1500"/>
              </a:spcAft>
              <a:buNone/>
            </a:pPr>
            <a:r>
              <a:rPr lang="en-US" sz="3000" dirty="0">
                <a:solidFill>
                  <a:schemeClr val="dk1"/>
                </a:solidFill>
                <a:latin typeface="+mn-lt"/>
                <a:ea typeface="Open Sans" panose="020B0606030504020204" pitchFamily="34" charset="0"/>
                <a:cs typeface="Open Sans" panose="020B0606030504020204" pitchFamily="34" charset="0"/>
                <a:sym typeface="Open Sans"/>
              </a:rPr>
              <a:t>Use this template to format your </a:t>
            </a:r>
            <a:r>
              <a:rPr lang="en-US" sz="3000" dirty="0" err="1">
                <a:solidFill>
                  <a:schemeClr val="dk1"/>
                </a:solidFill>
                <a:latin typeface="+mn-lt"/>
                <a:ea typeface="Open Sans" panose="020B0606030504020204" pitchFamily="34" charset="0"/>
                <a:cs typeface="Open Sans" panose="020B0606030504020204" pitchFamily="34" charset="0"/>
                <a:sym typeface="Open Sans"/>
              </a:rPr>
              <a:t>SimBuild</a:t>
            </a:r>
            <a:r>
              <a:rPr lang="en-US" sz="3000" dirty="0">
                <a:solidFill>
                  <a:schemeClr val="dk1"/>
                </a:solidFill>
                <a:latin typeface="+mn-lt"/>
                <a:ea typeface="Open Sans" panose="020B0606030504020204" pitchFamily="34" charset="0"/>
                <a:cs typeface="Open Sans" panose="020B0606030504020204" pitchFamily="34" charset="0"/>
                <a:sym typeface="Open Sans"/>
              </a:rPr>
              <a:t> poster.</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Use font Open Sans (or other Sans-serif font) in 30 pt, 1.25x multiple line spacing (40 pt).</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Use 45 pt Montserrat </a:t>
            </a:r>
            <a:r>
              <a:rPr lang="en-US" sz="3000" dirty="0" err="1">
                <a:solidFill>
                  <a:schemeClr val="dk1"/>
                </a:solidFill>
                <a:latin typeface="+mn-lt"/>
                <a:ea typeface="Open Sans" panose="020B0606030504020204" pitchFamily="34" charset="0"/>
                <a:cs typeface="Open Sans" panose="020B0606030504020204" pitchFamily="34" charset="0"/>
                <a:sym typeface="Open Sans"/>
              </a:rPr>
              <a:t>SemiBold</a:t>
            </a:r>
            <a:r>
              <a:rPr lang="en-US" sz="3000" dirty="0">
                <a:solidFill>
                  <a:schemeClr val="dk1"/>
                </a:solidFill>
                <a:latin typeface="+mn-lt"/>
                <a:ea typeface="Open Sans" panose="020B0606030504020204" pitchFamily="34" charset="0"/>
                <a:cs typeface="Open Sans" panose="020B0606030504020204" pitchFamily="34" charset="0"/>
                <a:sym typeface="Open Sans"/>
              </a:rPr>
              <a:t> (or other sans-serif font) for headings.</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Organize your work in multiple columns.</a:t>
            </a:r>
          </a:p>
          <a:p>
            <a:pPr marR="0" lvl="0" algn="l" rtl="0">
              <a:lnSpc>
                <a:spcPct val="125000"/>
              </a:lnSpc>
              <a:spcBef>
                <a:spcPts val="0"/>
              </a:spcBef>
              <a:spcAft>
                <a:spcPts val="1500"/>
              </a:spcAft>
            </a:pPr>
            <a:r>
              <a:rPr lang="en-US" sz="3000" dirty="0">
                <a:solidFill>
                  <a:schemeClr val="dk1"/>
                </a:solidFill>
                <a:latin typeface="+mn-lt"/>
                <a:ea typeface="Open Sans" panose="020B0606030504020204" pitchFamily="34" charset="0"/>
                <a:cs typeface="Open Sans" panose="020B0606030504020204" pitchFamily="34" charset="0"/>
                <a:sym typeface="Open Sans"/>
              </a:rPr>
              <a:t>Avoid long paragraphs. They make your poster hard to read.</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Consider bullet points for summarizing information.</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Don’t try to reproduce your entire paper in the poster.</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Instead, use the poster to advertise your work so that people will want to find your paper later.</a:t>
            </a:r>
          </a:p>
          <a:p>
            <a:pPr marL="457200" marR="0" lvl="0" indent="-457200" algn="l" rtl="0">
              <a:lnSpc>
                <a:spcPct val="125000"/>
              </a:lnSpc>
              <a:spcBef>
                <a:spcPts val="0"/>
              </a:spcBef>
              <a:spcAft>
                <a:spcPts val="1500"/>
              </a:spcAft>
              <a:buFont typeface="Arial" panose="020B0604020202020204" pitchFamily="34" charset="0"/>
              <a:buChar char="•"/>
            </a:pPr>
            <a:r>
              <a:rPr lang="en-US" sz="3000" dirty="0">
                <a:solidFill>
                  <a:schemeClr val="dk1"/>
                </a:solidFill>
                <a:latin typeface="+mn-lt"/>
                <a:ea typeface="Open Sans" panose="020B0606030504020204" pitchFamily="34" charset="0"/>
                <a:cs typeface="Open Sans" panose="020B0606030504020204" pitchFamily="34" charset="0"/>
                <a:sym typeface="Open Sans"/>
              </a:rPr>
              <a:t>Use images and graphics to make your point. They can be placed anywhere.</a:t>
            </a:r>
          </a:p>
        </p:txBody>
      </p:sp>
      <p:sp>
        <p:nvSpPr>
          <p:cNvPr id="24" name="Google Shape;24;p1"/>
          <p:cNvSpPr txBox="1"/>
          <p:nvPr/>
        </p:nvSpPr>
        <p:spPr>
          <a:xfrm>
            <a:off x="346363" y="5225101"/>
            <a:ext cx="10397837"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dirty="0">
                <a:solidFill>
                  <a:schemeClr val="dk1"/>
                </a:solidFill>
                <a:latin typeface="+mj-lt"/>
                <a:ea typeface="Montserrat"/>
                <a:cs typeface="Montserrat"/>
                <a:sym typeface="Montserrat"/>
              </a:rPr>
              <a:t>Introduction</a:t>
            </a:r>
            <a:endParaRPr dirty="0">
              <a:latin typeface="+mj-lt"/>
            </a:endParaRPr>
          </a:p>
        </p:txBody>
      </p:sp>
      <p:sp>
        <p:nvSpPr>
          <p:cNvPr id="25" name="Google Shape;25;p1"/>
          <p:cNvSpPr txBox="1"/>
          <p:nvPr/>
        </p:nvSpPr>
        <p:spPr>
          <a:xfrm>
            <a:off x="11076709" y="3542208"/>
            <a:ext cx="10411691" cy="3747139"/>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1500"/>
              </a:spcAft>
              <a:buNone/>
            </a:pPr>
            <a:r>
              <a:rPr lang="en-US" sz="3000" dirty="0">
                <a:solidFill>
                  <a:schemeClr val="dk1"/>
                </a:solidFill>
                <a:latin typeface="+mn-lt"/>
                <a:ea typeface="Open Sans" panose="020B0606030504020204" pitchFamily="34" charset="0"/>
                <a:cs typeface="Open Sans" panose="020B0606030504020204" pitchFamily="34" charset="0"/>
                <a:sym typeface="Open Sans"/>
              </a:rPr>
              <a:t>Use high-quality graphics.</a:t>
            </a:r>
          </a:p>
          <a:p>
            <a:pPr marL="514350" marR="0" lvl="0" indent="-514350" algn="l" rtl="0">
              <a:lnSpc>
                <a:spcPct val="125000"/>
              </a:lnSpc>
              <a:spcBef>
                <a:spcPts val="0"/>
              </a:spcBef>
              <a:spcAft>
                <a:spcPts val="1500"/>
              </a:spcAft>
              <a:buFont typeface="+mj-lt"/>
              <a:buAutoNum type="arabicPeriod"/>
            </a:pPr>
            <a:r>
              <a:rPr lang="en-US" sz="3000" dirty="0">
                <a:solidFill>
                  <a:schemeClr val="dk1"/>
                </a:solidFill>
                <a:latin typeface="+mn-lt"/>
                <a:ea typeface="Open Sans" panose="020B0606030504020204" pitchFamily="34" charset="0"/>
                <a:cs typeface="Open Sans" panose="020B0606030504020204" pitchFamily="34" charset="0"/>
                <a:sym typeface="Open Sans"/>
              </a:rPr>
              <a:t>Use the template fonts and styles for consistency.</a:t>
            </a:r>
          </a:p>
          <a:p>
            <a:pPr marL="514350" marR="0" lvl="0" indent="-514350" algn="l" rtl="0">
              <a:lnSpc>
                <a:spcPct val="125000"/>
              </a:lnSpc>
              <a:spcBef>
                <a:spcPts val="0"/>
              </a:spcBef>
              <a:spcAft>
                <a:spcPts val="1500"/>
              </a:spcAft>
              <a:buFont typeface="+mj-lt"/>
              <a:buAutoNum type="arabicPeriod"/>
            </a:pPr>
            <a:r>
              <a:rPr lang="en-US" sz="3000" dirty="0">
                <a:solidFill>
                  <a:schemeClr val="dk1"/>
                </a:solidFill>
                <a:latin typeface="+mn-lt"/>
                <a:ea typeface="Open Sans" panose="020B0606030504020204" pitchFamily="34" charset="0"/>
                <a:cs typeface="Open Sans" panose="020B0606030504020204" pitchFamily="34" charset="0"/>
                <a:sym typeface="Open Sans"/>
              </a:rPr>
              <a:t>The default colors in this template are red (214, 33, 49) and blue (4, 11, 255).</a:t>
            </a:r>
          </a:p>
          <a:p>
            <a:pPr marL="514350" marR="0" lvl="0" indent="-514350" algn="l" rtl="0">
              <a:lnSpc>
                <a:spcPct val="125000"/>
              </a:lnSpc>
              <a:spcBef>
                <a:spcPts val="0"/>
              </a:spcBef>
              <a:spcAft>
                <a:spcPts val="1500"/>
              </a:spcAft>
              <a:buFont typeface="+mj-lt"/>
              <a:buAutoNum type="arabicPeriod"/>
            </a:pPr>
            <a:r>
              <a:rPr lang="en-US" sz="3000" dirty="0">
                <a:solidFill>
                  <a:schemeClr val="dk1"/>
                </a:solidFill>
                <a:latin typeface="+mn-lt"/>
                <a:ea typeface="Open Sans" panose="020B0606030504020204" pitchFamily="34" charset="0"/>
                <a:cs typeface="Open Sans" panose="020B0606030504020204" pitchFamily="34" charset="0"/>
                <a:sym typeface="Open Sans"/>
              </a:rPr>
              <a:t>Avoid pixelated images.</a:t>
            </a:r>
            <a:endParaRPr dirty="0">
              <a:latin typeface="+mn-lt"/>
            </a:endParaRPr>
          </a:p>
        </p:txBody>
      </p:sp>
      <p:sp>
        <p:nvSpPr>
          <p:cNvPr id="26" name="Google Shape;26;p1"/>
          <p:cNvSpPr txBox="1"/>
          <p:nvPr/>
        </p:nvSpPr>
        <p:spPr>
          <a:xfrm>
            <a:off x="11090563" y="2724788"/>
            <a:ext cx="10397837"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dirty="0">
                <a:solidFill>
                  <a:schemeClr val="dk1"/>
                </a:solidFill>
                <a:latin typeface="+mj-lt"/>
                <a:ea typeface="Montserrat"/>
                <a:cs typeface="Montserrat"/>
                <a:sym typeface="Montserrat"/>
              </a:rPr>
              <a:t>Figures</a:t>
            </a:r>
            <a:endParaRPr lang="en-US" sz="4800" dirty="0">
              <a:latin typeface="+mj-lt"/>
            </a:endParaRPr>
          </a:p>
        </p:txBody>
      </p:sp>
      <p:sp>
        <p:nvSpPr>
          <p:cNvPr id="27" name="Google Shape;27;p1"/>
          <p:cNvSpPr/>
          <p:nvPr/>
        </p:nvSpPr>
        <p:spPr>
          <a:xfrm>
            <a:off x="11201400" y="8271162"/>
            <a:ext cx="10287000" cy="695498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60000"/>
              </a:lnSpc>
              <a:spcBef>
                <a:spcPts val="0"/>
              </a:spcBef>
              <a:spcAft>
                <a:spcPts val="0"/>
              </a:spcAft>
              <a:buNone/>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Placeholder for</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lnSpc>
                <a:spcPct val="160000"/>
              </a:lnSpc>
              <a:spcBef>
                <a:spcPts val="0"/>
              </a:spcBef>
              <a:spcAft>
                <a:spcPts val="0"/>
              </a:spcAft>
              <a:buNone/>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Figure/table/pseudocode</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Google Shape;29;p1"/>
          <p:cNvSpPr txBox="1"/>
          <p:nvPr/>
        </p:nvSpPr>
        <p:spPr>
          <a:xfrm>
            <a:off x="11201400" y="15387843"/>
            <a:ext cx="10287000"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i="1" dirty="0">
                <a:solidFill>
                  <a:schemeClr val="dk1"/>
                </a:solidFill>
                <a:latin typeface="Open Sans"/>
                <a:ea typeface="Open Sans"/>
                <a:cs typeface="Open Sans"/>
                <a:sym typeface="Open Sans"/>
              </a:rPr>
              <a:t>Use 25 pt italic Open Sans for captions.</a:t>
            </a:r>
          </a:p>
        </p:txBody>
      </p:sp>
      <p:sp>
        <p:nvSpPr>
          <p:cNvPr id="30" name="Google Shape;30;p1"/>
          <p:cNvSpPr/>
          <p:nvPr/>
        </p:nvSpPr>
        <p:spPr>
          <a:xfrm>
            <a:off x="0" y="16459199"/>
            <a:ext cx="21945600" cy="13834800"/>
          </a:xfrm>
          <a:prstGeom prst="rect">
            <a:avLst/>
          </a:prstGeom>
          <a:solidFill>
            <a:srgbClr val="D71F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Medium"/>
              <a:ea typeface="Montserrat Medium"/>
              <a:cs typeface="Montserrat Medium"/>
              <a:sym typeface="Montserrat Medium"/>
            </a:endParaRPr>
          </a:p>
        </p:txBody>
      </p:sp>
      <p:sp>
        <p:nvSpPr>
          <p:cNvPr id="31" name="Google Shape;31;p1"/>
          <p:cNvSpPr txBox="1"/>
          <p:nvPr/>
        </p:nvSpPr>
        <p:spPr>
          <a:xfrm>
            <a:off x="433754" y="16843636"/>
            <a:ext cx="19791218" cy="20928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500" b="1" dirty="0">
                <a:solidFill>
                  <a:schemeClr val="lt1"/>
                </a:solidFill>
                <a:latin typeface="Montserrat"/>
                <a:ea typeface="Montserrat"/>
                <a:cs typeface="Montserrat"/>
                <a:sym typeface="Montserrat"/>
              </a:rPr>
              <a:t>Main point goes here. </a:t>
            </a:r>
            <a:r>
              <a:rPr lang="en-US" sz="6500" dirty="0">
                <a:solidFill>
                  <a:schemeClr val="lt1"/>
                </a:solidFill>
                <a:latin typeface="Montserrat"/>
                <a:ea typeface="Montserrat"/>
                <a:cs typeface="Montserrat"/>
                <a:sym typeface="Montserrat"/>
              </a:rPr>
              <a:t>Emphasize the </a:t>
            </a:r>
            <a:r>
              <a:rPr lang="en-US" sz="6500" b="1" dirty="0">
                <a:solidFill>
                  <a:schemeClr val="lt1"/>
                </a:solidFill>
                <a:latin typeface="Montserrat"/>
                <a:ea typeface="Montserrat"/>
                <a:cs typeface="Montserrat"/>
                <a:sym typeface="Montserrat"/>
              </a:rPr>
              <a:t>important</a:t>
            </a:r>
            <a:r>
              <a:rPr lang="en-US" sz="6500" dirty="0">
                <a:solidFill>
                  <a:schemeClr val="lt1"/>
                </a:solidFill>
                <a:latin typeface="Montserrat"/>
                <a:ea typeface="Montserrat"/>
                <a:cs typeface="Montserrat"/>
                <a:sym typeface="Montserrat"/>
              </a:rPr>
              <a:t> words.</a:t>
            </a:r>
            <a:endParaRPr dirty="0"/>
          </a:p>
        </p:txBody>
      </p:sp>
      <p:sp>
        <p:nvSpPr>
          <p:cNvPr id="32" name="Google Shape;32;p1"/>
          <p:cNvSpPr txBox="1"/>
          <p:nvPr/>
        </p:nvSpPr>
        <p:spPr>
          <a:xfrm>
            <a:off x="332509" y="19065695"/>
            <a:ext cx="15141953" cy="1320321"/>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None/>
            </a:pPr>
            <a:r>
              <a:rPr lang="en-US" sz="3000" dirty="0">
                <a:solidFill>
                  <a:schemeClr val="lt1"/>
                </a:solidFill>
                <a:latin typeface="+mn-lt"/>
                <a:ea typeface="Open Sans"/>
                <a:cs typeface="Open Sans"/>
                <a:sym typeface="Open Sans"/>
              </a:rPr>
              <a:t>Use this area draw emphasis to the important message or conclusion of your work. It should be simple and memorable. Adjust the size of the red box as necessary.</a:t>
            </a:r>
            <a:endParaRPr lang="en-US" sz="3200" dirty="0">
              <a:latin typeface="+mn-lt"/>
            </a:endParaRPr>
          </a:p>
        </p:txBody>
      </p:sp>
      <p:sp>
        <p:nvSpPr>
          <p:cNvPr id="35" name="Google Shape;35;p1"/>
          <p:cNvSpPr txBox="1"/>
          <p:nvPr/>
        </p:nvSpPr>
        <p:spPr>
          <a:xfrm>
            <a:off x="457199" y="29326581"/>
            <a:ext cx="14200909"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i="1" dirty="0">
                <a:solidFill>
                  <a:schemeClr val="lt1"/>
                </a:solidFill>
                <a:latin typeface="Open Sans"/>
                <a:ea typeface="Open Sans"/>
                <a:cs typeface="Open Sans"/>
                <a:sym typeface="Open Sans"/>
              </a:rPr>
              <a:t>Figure caption text.</a:t>
            </a:r>
            <a:endParaRPr dirty="0"/>
          </a:p>
        </p:txBody>
      </p:sp>
      <p:sp>
        <p:nvSpPr>
          <p:cNvPr id="37" name="Google Shape;37;p1"/>
          <p:cNvSpPr/>
          <p:nvPr/>
        </p:nvSpPr>
        <p:spPr>
          <a:xfrm>
            <a:off x="480645" y="30855138"/>
            <a:ext cx="1600200" cy="16002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tx1"/>
                </a:solidFill>
                <a:latin typeface="Montserrat Medium"/>
                <a:ea typeface="Montserrat Medium"/>
                <a:cs typeface="Montserrat Medium"/>
                <a:sym typeface="Montserrat Medium"/>
              </a:rPr>
              <a:t>Logo</a:t>
            </a:r>
            <a:endParaRPr sz="1800" dirty="0">
              <a:solidFill>
                <a:schemeClr val="tx1"/>
              </a:solidFill>
              <a:latin typeface="Montserrat Medium"/>
              <a:ea typeface="Montserrat Medium"/>
              <a:cs typeface="Montserrat Medium"/>
              <a:sym typeface="Montserrat Medium"/>
            </a:endParaRPr>
          </a:p>
        </p:txBody>
      </p:sp>
      <p:sp>
        <p:nvSpPr>
          <p:cNvPr id="38" name="Google Shape;38;p1"/>
          <p:cNvSpPr txBox="1"/>
          <p:nvPr/>
        </p:nvSpPr>
        <p:spPr>
          <a:xfrm>
            <a:off x="2256693" y="31014650"/>
            <a:ext cx="8487507"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mn-lt"/>
                <a:ea typeface="Open Sans"/>
                <a:cs typeface="Open Sans"/>
                <a:sym typeface="Open Sans"/>
              </a:rPr>
              <a:t>Use the bottom of the image for logos, acknowledgments, sources of funding, briefing on corresponding author or research group, online resources (project website, source code, demos) (text, logo, or QR code), and so on.</a:t>
            </a:r>
            <a:endParaRPr lang="en-US" sz="2200" dirty="0">
              <a:latin typeface="+mn-lt"/>
            </a:endParaRPr>
          </a:p>
        </p:txBody>
      </p:sp>
      <p:pic>
        <p:nvPicPr>
          <p:cNvPr id="39" name="Google Shape;39;p1" descr="A qr code on a black background&#10;&#10;Description automatically generated"/>
          <p:cNvPicPr preferRelativeResize="0"/>
          <p:nvPr/>
        </p:nvPicPr>
        <p:blipFill rotWithShape="1">
          <a:blip r:embed="rId3">
            <a:alphaModFix/>
          </a:blip>
          <a:srcRect/>
          <a:stretch/>
        </p:blipFill>
        <p:spPr>
          <a:xfrm>
            <a:off x="11201400" y="30848300"/>
            <a:ext cx="1612900" cy="1612900"/>
          </a:xfrm>
          <a:prstGeom prst="rect">
            <a:avLst/>
          </a:prstGeom>
          <a:noFill/>
          <a:ln>
            <a:noFill/>
          </a:ln>
        </p:spPr>
      </p:pic>
      <p:sp>
        <p:nvSpPr>
          <p:cNvPr id="40" name="Google Shape;40;p1"/>
          <p:cNvSpPr txBox="1"/>
          <p:nvPr/>
        </p:nvSpPr>
        <p:spPr>
          <a:xfrm>
            <a:off x="13000893" y="31014650"/>
            <a:ext cx="848750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mn-lt"/>
                <a:ea typeface="Open Sans"/>
                <a:cs typeface="Open Sans"/>
                <a:sym typeface="Open Sans"/>
              </a:rPr>
              <a:t>Contact information (if you wish)</a:t>
            </a:r>
            <a:endParaRPr sz="2200" dirty="0">
              <a:latin typeface="+mn-lt"/>
            </a:endParaRPr>
          </a:p>
          <a:p>
            <a:pPr marL="0" marR="0" lvl="0" indent="0" algn="l" rtl="0">
              <a:spcBef>
                <a:spcPts val="0"/>
              </a:spcBef>
              <a:spcAft>
                <a:spcPts val="0"/>
              </a:spcAft>
              <a:buNone/>
            </a:pPr>
            <a:r>
              <a:rPr lang="en-US" sz="2200" dirty="0">
                <a:solidFill>
                  <a:schemeClr val="dk1"/>
                </a:solidFill>
                <a:latin typeface="+mn-lt"/>
                <a:ea typeface="Open Sans"/>
                <a:cs typeface="Open Sans"/>
                <a:sym typeface="Open Sans"/>
              </a:rPr>
              <a:t>LinkedIn, Email, Websites</a:t>
            </a:r>
            <a:endParaRPr sz="2200" dirty="0">
              <a:latin typeface="+mn-lt"/>
            </a:endParaRPr>
          </a:p>
        </p:txBody>
      </p:sp>
      <p:sp>
        <p:nvSpPr>
          <p:cNvPr id="41" name="Google Shape;41;p1"/>
          <p:cNvSpPr txBox="1"/>
          <p:nvPr/>
        </p:nvSpPr>
        <p:spPr>
          <a:xfrm>
            <a:off x="13000893" y="32030313"/>
            <a:ext cx="848750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mn-lt"/>
                <a:ea typeface="Open Sans"/>
                <a:cs typeface="Open Sans"/>
                <a:sym typeface="Open Sans"/>
              </a:rPr>
              <a:t>@social accounts</a:t>
            </a:r>
            <a:endParaRPr sz="2200">
              <a:latin typeface="+mn-lt"/>
            </a:endParaRPr>
          </a:p>
        </p:txBody>
      </p:sp>
      <p:sp>
        <p:nvSpPr>
          <p:cNvPr id="2" name="Google Shape;48;p2">
            <a:extLst>
              <a:ext uri="{FF2B5EF4-FFF2-40B4-BE49-F238E27FC236}">
                <a16:creationId xmlns:a16="http://schemas.microsoft.com/office/drawing/2014/main" id="{5039CB9B-C38A-7FF4-DFC7-463AF9CA310F}"/>
              </a:ext>
            </a:extLst>
          </p:cNvPr>
          <p:cNvSpPr txBox="1"/>
          <p:nvPr/>
        </p:nvSpPr>
        <p:spPr>
          <a:xfrm>
            <a:off x="353290" y="2849478"/>
            <a:ext cx="9774558"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a:solidFill>
                  <a:schemeClr val="dk1"/>
                </a:solidFill>
                <a:latin typeface="Open Sans"/>
                <a:ea typeface="Open Sans"/>
                <a:cs typeface="Open Sans"/>
                <a:sym typeface="Open Sans"/>
              </a:rPr>
              <a:t>Presenting Author</a:t>
            </a:r>
            <a:r>
              <a:rPr lang="en-US" sz="3000" dirty="0">
                <a:solidFill>
                  <a:schemeClr val="dk1"/>
                </a:solidFill>
                <a:latin typeface="Open Sans"/>
                <a:ea typeface="Open Sans"/>
                <a:cs typeface="Open Sans"/>
                <a:sym typeface="Open Sans"/>
              </a:rPr>
              <a:t>, Second Author, Third Author</a:t>
            </a:r>
            <a:endParaRPr dirty="0"/>
          </a:p>
        </p:txBody>
      </p:sp>
      <p:sp>
        <p:nvSpPr>
          <p:cNvPr id="3" name="Google Shape;49;p2">
            <a:extLst>
              <a:ext uri="{FF2B5EF4-FFF2-40B4-BE49-F238E27FC236}">
                <a16:creationId xmlns:a16="http://schemas.microsoft.com/office/drawing/2014/main" id="{3A85E5D1-B2BF-DAED-46A4-D9DE799B61FD}"/>
              </a:ext>
            </a:extLst>
          </p:cNvPr>
          <p:cNvSpPr txBox="1"/>
          <p:nvPr/>
        </p:nvSpPr>
        <p:spPr>
          <a:xfrm>
            <a:off x="353291" y="3526140"/>
            <a:ext cx="9721708"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i="1" dirty="0">
                <a:solidFill>
                  <a:schemeClr val="dk1"/>
                </a:solidFill>
                <a:latin typeface="Open Sans"/>
                <a:ea typeface="Open Sans"/>
                <a:cs typeface="Open Sans"/>
                <a:sym typeface="Open Sans"/>
              </a:rPr>
              <a:t>Company or University Name</a:t>
            </a:r>
          </a:p>
          <a:p>
            <a:pPr marL="0" marR="0" lvl="0" indent="0" algn="l" rtl="0">
              <a:spcBef>
                <a:spcPts val="0"/>
              </a:spcBef>
              <a:spcAft>
                <a:spcPts val="0"/>
              </a:spcAft>
              <a:buNone/>
            </a:pPr>
            <a:r>
              <a:rPr lang="en-US" sz="3000" i="1" dirty="0">
                <a:solidFill>
                  <a:schemeClr val="dk1"/>
                </a:solidFill>
                <a:latin typeface="Open Sans"/>
                <a:ea typeface="Open Sans"/>
                <a:cs typeface="Open Sans"/>
                <a:sym typeface="Open Sans"/>
              </a:rPr>
              <a:t>City, State, Country</a:t>
            </a:r>
            <a:endParaRPr dirty="0"/>
          </a:p>
        </p:txBody>
      </p:sp>
      <p:sp>
        <p:nvSpPr>
          <p:cNvPr id="5" name="Google Shape;27;p1">
            <a:extLst>
              <a:ext uri="{FF2B5EF4-FFF2-40B4-BE49-F238E27FC236}">
                <a16:creationId xmlns:a16="http://schemas.microsoft.com/office/drawing/2014/main" id="{C38FEAE6-60AF-3A04-67DC-7C0FAD20687E}"/>
              </a:ext>
            </a:extLst>
          </p:cNvPr>
          <p:cNvSpPr/>
          <p:nvPr/>
        </p:nvSpPr>
        <p:spPr>
          <a:xfrm>
            <a:off x="457200" y="21242938"/>
            <a:ext cx="14173200" cy="8010059"/>
          </a:xfrm>
          <a:prstGeom prst="rect">
            <a:avLst/>
          </a:prstGeom>
          <a:noFill/>
          <a:ln>
            <a:solidFill>
              <a:schemeClr val="bg1"/>
            </a:solidFill>
          </a:ln>
        </p:spPr>
        <p:txBody>
          <a:bodyPr spcFirstLastPara="1" wrap="square" lIns="91425" tIns="45700" rIns="91425" bIns="45700" anchor="ctr" anchorCtr="0">
            <a:noAutofit/>
          </a:bodyPr>
          <a:lstStyle/>
          <a:p>
            <a:pPr marL="0" marR="0" lvl="0" indent="0" algn="ctr" rtl="0">
              <a:lnSpc>
                <a:spcPct val="160000"/>
              </a:lnSpc>
              <a:spcBef>
                <a:spcPts val="0"/>
              </a:spcBef>
              <a:spcAft>
                <a:spcPts val="0"/>
              </a:spcAft>
              <a:buNone/>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a:rPr>
              <a:t>Placeholder for</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lnSpc>
                <a:spcPct val="160000"/>
              </a:lnSpc>
              <a:spcBef>
                <a:spcPts val="0"/>
              </a:spcBef>
              <a:spcAft>
                <a:spcPts val="0"/>
              </a:spcAft>
              <a:buNone/>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a:rPr>
              <a:t>Figure/table/pseudocode</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2" name="Title 1">
            <a:extLst>
              <a:ext uri="{FF2B5EF4-FFF2-40B4-BE49-F238E27FC236}">
                <a16:creationId xmlns:a16="http://schemas.microsoft.com/office/drawing/2014/main" id="{B1D5768E-FE61-3AF5-C1D5-5241113D1E34}"/>
              </a:ext>
            </a:extLst>
          </p:cNvPr>
          <p:cNvSpPr>
            <a:spLocks noGrp="1"/>
          </p:cNvSpPr>
          <p:nvPr>
            <p:ph type="title"/>
          </p:nvPr>
        </p:nvSpPr>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IBPSA">
      <a:dk1>
        <a:srgbClr val="000000"/>
      </a:dk1>
      <a:lt1>
        <a:srgbClr val="FFFFFF"/>
      </a:lt1>
      <a:dk2>
        <a:srgbClr val="0E2841"/>
      </a:dk2>
      <a:lt2>
        <a:srgbClr val="E8E8E8"/>
      </a:lt2>
      <a:accent1>
        <a:srgbClr val="D41F2E"/>
      </a:accent1>
      <a:accent2>
        <a:srgbClr val="040BFF"/>
      </a:accent2>
      <a:accent3>
        <a:srgbClr val="545868"/>
      </a:accent3>
      <a:accent4>
        <a:srgbClr val="E97132"/>
      </a:accent4>
      <a:accent5>
        <a:srgbClr val="A02B93"/>
      </a:accent5>
      <a:accent6>
        <a:srgbClr val="4EA72E"/>
      </a:accent6>
      <a:hlink>
        <a:srgbClr val="467886"/>
      </a:hlink>
      <a:folHlink>
        <a:srgbClr val="96607D"/>
      </a:folHlink>
    </a:clrScheme>
    <a:fontScheme name="SimBuild Poster">
      <a:majorFont>
        <a:latin typeface="Montserrat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mBuild_2024_24x36_poster" id="{1EFA8BFE-431D-CD43-B542-EE44997E758A}" vid="{14DA6016-CFD8-2342-BA5B-F555D8F52FB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4b5170-01fa-49fa-9255-f7706f72d617" xsi:nil="true"/>
    <lcf76f155ced4ddcb4097134ff3c332f xmlns="052f6722-8069-4f09-8292-8d57943006a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C52B00C047E043B97964A11E9A131D" ma:contentTypeVersion="15" ma:contentTypeDescription="Create a new document." ma:contentTypeScope="" ma:versionID="f1bc32f9576abe22d656730e531a0c01">
  <xsd:schema xmlns:xsd="http://www.w3.org/2001/XMLSchema" xmlns:xs="http://www.w3.org/2001/XMLSchema" xmlns:p="http://schemas.microsoft.com/office/2006/metadata/properties" xmlns:ns2="052f6722-8069-4f09-8292-8d57943006ab" xmlns:ns3="4d4b5170-01fa-49fa-9255-f7706f72d617" targetNamespace="http://schemas.microsoft.com/office/2006/metadata/properties" ma:root="true" ma:fieldsID="dda7de1d4c206d724ec120a08ce50536" ns2:_="" ns3:_="">
    <xsd:import namespace="052f6722-8069-4f09-8292-8d57943006ab"/>
    <xsd:import namespace="4d4b5170-01fa-49fa-9255-f7706f72d61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2f6722-8069-4f09-8292-8d57943006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639e30c-ef1c-450d-954e-69f1f4f1b17a"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4b5170-01fa-49fa-9255-f7706f72d61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977366e-5592-4394-8c05-3e76a817b034}" ma:internalName="TaxCatchAll" ma:showField="CatchAllData" ma:web="4d4b5170-01fa-49fa-9255-f7706f72d61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FC1F79-4D75-43B9-86E6-C9351E08E1FD}">
  <ds:schemaRefs>
    <ds:schemaRef ds:uri="http://schemas.microsoft.com/office/2006/metadata/properties"/>
    <ds:schemaRef ds:uri="http://schemas.microsoft.com/office/infopath/2007/PartnerControls"/>
    <ds:schemaRef ds:uri="4d4b5170-01fa-49fa-9255-f7706f72d617"/>
    <ds:schemaRef ds:uri="052f6722-8069-4f09-8292-8d57943006ab"/>
  </ds:schemaRefs>
</ds:datastoreItem>
</file>

<file path=customXml/itemProps2.xml><?xml version="1.0" encoding="utf-8"?>
<ds:datastoreItem xmlns:ds="http://schemas.openxmlformats.org/officeDocument/2006/customXml" ds:itemID="{88EA5AB8-EEA6-4FFD-B449-EDE11C685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2f6722-8069-4f09-8292-8d57943006ab"/>
    <ds:schemaRef ds:uri="4d4b5170-01fa-49fa-9255-f7706f72d6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82AAAB-E29B-4F7B-8CC6-C7CB06DADBF8}">
  <ds:schemaRefs>
    <ds:schemaRef ds:uri="http://schemas.microsoft.com/sharepoint/v3/contenttype/forms"/>
  </ds:schemaRefs>
</ds:datastoreItem>
</file>

<file path=docMetadata/LabelInfo.xml><?xml version="1.0" encoding="utf-8"?>
<clbl:labelList xmlns:clbl="http://schemas.microsoft.com/office/2020/mipLabelMetadata">
  <clbl:label id="{82fa3fd3-029b-403d-91b4-1dc930cb0e60}" enabled="1" method="Standard" siteId="{4ae48b41-0137-4599-8661-fc641fe77bea}" contentBits="0" removed="0"/>
</clbl:labelList>
</file>

<file path=docProps/app.xml><?xml version="1.0" encoding="utf-8"?>
<Properties xmlns="http://schemas.openxmlformats.org/officeDocument/2006/extended-properties" xmlns:vt="http://schemas.openxmlformats.org/officeDocument/2006/docPropsVTypes">
  <Template>IBPSA_Graphics_SimBuild_2024_24x36_poster-FINAL</Template>
  <TotalTime>51</TotalTime>
  <Words>704</Words>
  <Application>Microsoft Office PowerPoint</Application>
  <PresentationFormat>Custom</PresentationFormat>
  <Paragraphs>73</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Montserrat Medium</vt:lpstr>
      <vt:lpstr>Montserrat</vt:lpstr>
      <vt:lpstr>Montserrat Light</vt:lpstr>
      <vt:lpstr>Open Sans</vt:lpstr>
      <vt:lpstr>Montserrat SemiBold</vt:lpstr>
      <vt:lpstr>Office Theme</vt:lpstr>
      <vt:lpstr>Instructions for Formatting Your SimBuild Poster</vt:lpstr>
      <vt:lpstr>Instructions for Formatting Your SimBuild Poster</vt:lpstr>
      <vt:lpstr>PowerPoint Presentation</vt:lpstr>
    </vt:vector>
  </TitlesOfParts>
  <Company>Arup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SimBuild Poster</dc:title>
  <dc:creator>IBPSA-USA</dc:creator>
  <cp:lastModifiedBy>Nathaniel Jones</cp:lastModifiedBy>
  <cp:revision>4</cp:revision>
  <dcterms:created xsi:type="dcterms:W3CDTF">2026-02-22T15:50:17Z</dcterms:created>
  <dcterms:modified xsi:type="dcterms:W3CDTF">2026-02-25T05:42:36Z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0x010100B7C52B00C047E043B97964A11E9A131D</vt:lpwstr>
  </property>
</Properties>
</file>